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3" r:id="rId6"/>
    <p:sldId id="264" r:id="rId7"/>
    <p:sldId id="260" r:id="rId8"/>
    <p:sldId id="261" r:id="rId9"/>
    <p:sldId id="259" r:id="rId10"/>
    <p:sldId id="265" r:id="rId11"/>
    <p:sldId id="266" r:id="rId12"/>
    <p:sldId id="267" r:id="rId13"/>
    <p:sldId id="268" r:id="rId14"/>
    <p:sldId id="269" r:id="rId15"/>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2" autoAdjust="0"/>
    <p:restoredTop sz="94660"/>
  </p:normalViewPr>
  <p:slideViewPr>
    <p:cSldViewPr snapToGrid="0">
      <p:cViewPr varScale="1">
        <p:scale>
          <a:sx n="115" d="100"/>
          <a:sy n="115"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15E2B7C-7EF5-41D4-8F44-3E07DCAA4176}"/>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9EA6486E-E6D4-4926-B072-6ED810AB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2E9EFCA0-A41C-49A8-9FCB-DCDC517A5262}"/>
              </a:ext>
            </a:extLst>
          </p:cNvPr>
          <p:cNvSpPr>
            <a:spLocks noGrp="1"/>
          </p:cNvSpPr>
          <p:nvPr>
            <p:ph type="dt" sz="half" idx="10"/>
          </p:nvPr>
        </p:nvSpPr>
        <p:spPr/>
        <p:txBody>
          <a:bodyPr/>
          <a:lstStyle/>
          <a:p>
            <a:fld id="{DA2B0852-52C9-4145-B2C8-70628864BBC9}" type="datetimeFigureOut">
              <a:rPr lang="sl-SI" smtClean="0"/>
              <a:t>24. 03. 2022</a:t>
            </a:fld>
            <a:endParaRPr lang="sl-SI"/>
          </a:p>
        </p:txBody>
      </p:sp>
      <p:sp>
        <p:nvSpPr>
          <p:cNvPr id="5" name="Označba mesta noge 4">
            <a:extLst>
              <a:ext uri="{FF2B5EF4-FFF2-40B4-BE49-F238E27FC236}">
                <a16:creationId xmlns:a16="http://schemas.microsoft.com/office/drawing/2014/main" id="{5A5A0E6F-40FB-4FD4-AB72-83CBA97C20A0}"/>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5196EF49-85D8-4B0D-A460-233D6C7D2507}"/>
              </a:ext>
            </a:extLst>
          </p:cNvPr>
          <p:cNvSpPr>
            <a:spLocks noGrp="1"/>
          </p:cNvSpPr>
          <p:nvPr>
            <p:ph type="sldNum" sz="quarter" idx="12"/>
          </p:nvPr>
        </p:nvSpPr>
        <p:spPr/>
        <p:txBody>
          <a:bodyPr/>
          <a:lstStyle/>
          <a:p>
            <a:fld id="{F0A67C39-0319-400A-BA8B-A4F2EC6B9A44}" type="slidenum">
              <a:rPr lang="sl-SI" smtClean="0"/>
              <a:t>‹#›</a:t>
            </a:fld>
            <a:endParaRPr lang="sl-SI"/>
          </a:p>
        </p:txBody>
      </p:sp>
    </p:spTree>
    <p:extLst>
      <p:ext uri="{BB962C8B-B14F-4D97-AF65-F5344CB8AC3E}">
        <p14:creationId xmlns:p14="http://schemas.microsoft.com/office/powerpoint/2010/main" val="646153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473D332-8ED7-4189-84EA-1704D2B8F8B2}"/>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3DAD5045-5884-4935-BE9E-9483216C158A}"/>
              </a:ext>
            </a:extLst>
          </p:cNvPr>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65D70BD2-C876-479E-B07B-3C5884975B37}"/>
              </a:ext>
            </a:extLst>
          </p:cNvPr>
          <p:cNvSpPr>
            <a:spLocks noGrp="1"/>
          </p:cNvSpPr>
          <p:nvPr>
            <p:ph type="dt" sz="half" idx="10"/>
          </p:nvPr>
        </p:nvSpPr>
        <p:spPr/>
        <p:txBody>
          <a:bodyPr/>
          <a:lstStyle/>
          <a:p>
            <a:fld id="{DA2B0852-52C9-4145-B2C8-70628864BBC9}" type="datetimeFigureOut">
              <a:rPr lang="sl-SI" smtClean="0"/>
              <a:t>24. 03. 2022</a:t>
            </a:fld>
            <a:endParaRPr lang="sl-SI"/>
          </a:p>
        </p:txBody>
      </p:sp>
      <p:sp>
        <p:nvSpPr>
          <p:cNvPr id="5" name="Označba mesta noge 4">
            <a:extLst>
              <a:ext uri="{FF2B5EF4-FFF2-40B4-BE49-F238E27FC236}">
                <a16:creationId xmlns:a16="http://schemas.microsoft.com/office/drawing/2014/main" id="{CF277E1E-7ECE-4DFF-ADB8-54397362449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16D80E1-FCCC-4953-B44F-CAF9DAC80EBE}"/>
              </a:ext>
            </a:extLst>
          </p:cNvPr>
          <p:cNvSpPr>
            <a:spLocks noGrp="1"/>
          </p:cNvSpPr>
          <p:nvPr>
            <p:ph type="sldNum" sz="quarter" idx="12"/>
          </p:nvPr>
        </p:nvSpPr>
        <p:spPr/>
        <p:txBody>
          <a:bodyPr/>
          <a:lstStyle/>
          <a:p>
            <a:fld id="{F0A67C39-0319-400A-BA8B-A4F2EC6B9A44}" type="slidenum">
              <a:rPr lang="sl-SI" smtClean="0"/>
              <a:t>‹#›</a:t>
            </a:fld>
            <a:endParaRPr lang="sl-SI"/>
          </a:p>
        </p:txBody>
      </p:sp>
    </p:spTree>
    <p:extLst>
      <p:ext uri="{BB962C8B-B14F-4D97-AF65-F5344CB8AC3E}">
        <p14:creationId xmlns:p14="http://schemas.microsoft.com/office/powerpoint/2010/main" val="254601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651E1302-C77D-49AF-AF02-6DCB7BBF2295}"/>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4E9F97CF-E54C-4106-83F9-DF1B328E44F0}"/>
              </a:ext>
            </a:extLst>
          </p:cNvPr>
          <p:cNvSpPr>
            <a:spLocks noGrp="1"/>
          </p:cNvSpPr>
          <p:nvPr>
            <p:ph type="body" orient="vert" idx="1"/>
          </p:nvPr>
        </p:nvSpPr>
        <p:spPr>
          <a:xfrm>
            <a:off x="838200" y="365125"/>
            <a:ext cx="7734300" cy="5811838"/>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4DF9910-B215-445A-A03F-20BBF07DEECA}"/>
              </a:ext>
            </a:extLst>
          </p:cNvPr>
          <p:cNvSpPr>
            <a:spLocks noGrp="1"/>
          </p:cNvSpPr>
          <p:nvPr>
            <p:ph type="dt" sz="half" idx="10"/>
          </p:nvPr>
        </p:nvSpPr>
        <p:spPr/>
        <p:txBody>
          <a:bodyPr/>
          <a:lstStyle/>
          <a:p>
            <a:fld id="{DA2B0852-52C9-4145-B2C8-70628864BBC9}" type="datetimeFigureOut">
              <a:rPr lang="sl-SI" smtClean="0"/>
              <a:t>24. 03. 2022</a:t>
            </a:fld>
            <a:endParaRPr lang="sl-SI"/>
          </a:p>
        </p:txBody>
      </p:sp>
      <p:sp>
        <p:nvSpPr>
          <p:cNvPr id="5" name="Označba mesta noge 4">
            <a:extLst>
              <a:ext uri="{FF2B5EF4-FFF2-40B4-BE49-F238E27FC236}">
                <a16:creationId xmlns:a16="http://schemas.microsoft.com/office/drawing/2014/main" id="{1A6F7798-8240-4408-A31F-BBFF5090425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826F682-6958-4EF4-91CD-0C055CB1FC37}"/>
              </a:ext>
            </a:extLst>
          </p:cNvPr>
          <p:cNvSpPr>
            <a:spLocks noGrp="1"/>
          </p:cNvSpPr>
          <p:nvPr>
            <p:ph type="sldNum" sz="quarter" idx="12"/>
          </p:nvPr>
        </p:nvSpPr>
        <p:spPr/>
        <p:txBody>
          <a:bodyPr/>
          <a:lstStyle/>
          <a:p>
            <a:fld id="{F0A67C39-0319-400A-BA8B-A4F2EC6B9A44}" type="slidenum">
              <a:rPr lang="sl-SI" smtClean="0"/>
              <a:t>‹#›</a:t>
            </a:fld>
            <a:endParaRPr lang="sl-SI"/>
          </a:p>
        </p:txBody>
      </p:sp>
    </p:spTree>
    <p:extLst>
      <p:ext uri="{BB962C8B-B14F-4D97-AF65-F5344CB8AC3E}">
        <p14:creationId xmlns:p14="http://schemas.microsoft.com/office/powerpoint/2010/main" val="1724251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F0B48E2-8F37-450E-A0B1-25447FD6D99E}"/>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C55174A-756A-4BA5-8037-829058A377BE}"/>
              </a:ext>
            </a:extLst>
          </p:cNvPr>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7B8CA25-2F2B-4EAE-9AC4-60A4923EE068}"/>
              </a:ext>
            </a:extLst>
          </p:cNvPr>
          <p:cNvSpPr>
            <a:spLocks noGrp="1"/>
          </p:cNvSpPr>
          <p:nvPr>
            <p:ph type="dt" sz="half" idx="10"/>
          </p:nvPr>
        </p:nvSpPr>
        <p:spPr/>
        <p:txBody>
          <a:bodyPr/>
          <a:lstStyle/>
          <a:p>
            <a:fld id="{DA2B0852-52C9-4145-B2C8-70628864BBC9}" type="datetimeFigureOut">
              <a:rPr lang="sl-SI" smtClean="0"/>
              <a:t>24. 03. 2022</a:t>
            </a:fld>
            <a:endParaRPr lang="sl-SI"/>
          </a:p>
        </p:txBody>
      </p:sp>
      <p:sp>
        <p:nvSpPr>
          <p:cNvPr id="5" name="Označba mesta noge 4">
            <a:extLst>
              <a:ext uri="{FF2B5EF4-FFF2-40B4-BE49-F238E27FC236}">
                <a16:creationId xmlns:a16="http://schemas.microsoft.com/office/drawing/2014/main" id="{9419BA78-2513-42C3-BAF2-D7AF776B18D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C0F4FB5-5060-4A58-B589-E97B0203825B}"/>
              </a:ext>
            </a:extLst>
          </p:cNvPr>
          <p:cNvSpPr>
            <a:spLocks noGrp="1"/>
          </p:cNvSpPr>
          <p:nvPr>
            <p:ph type="sldNum" sz="quarter" idx="12"/>
          </p:nvPr>
        </p:nvSpPr>
        <p:spPr/>
        <p:txBody>
          <a:bodyPr/>
          <a:lstStyle/>
          <a:p>
            <a:fld id="{F0A67C39-0319-400A-BA8B-A4F2EC6B9A44}" type="slidenum">
              <a:rPr lang="sl-SI" smtClean="0"/>
              <a:t>‹#›</a:t>
            </a:fld>
            <a:endParaRPr lang="sl-SI"/>
          </a:p>
        </p:txBody>
      </p:sp>
    </p:spTree>
    <p:extLst>
      <p:ext uri="{BB962C8B-B14F-4D97-AF65-F5344CB8AC3E}">
        <p14:creationId xmlns:p14="http://schemas.microsoft.com/office/powerpoint/2010/main" val="2310688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081AF4A-EAB4-4783-B985-754BB194413F}"/>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0FAB73DC-0D7A-4B6D-8A89-D9FAB0B8B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Uredite sloge besedila matrice</a:t>
            </a:r>
          </a:p>
        </p:txBody>
      </p:sp>
      <p:sp>
        <p:nvSpPr>
          <p:cNvPr id="4" name="Označba mesta datuma 3">
            <a:extLst>
              <a:ext uri="{FF2B5EF4-FFF2-40B4-BE49-F238E27FC236}">
                <a16:creationId xmlns:a16="http://schemas.microsoft.com/office/drawing/2014/main" id="{3AB9106A-6DC6-4866-9C03-CB4FA6A4A904}"/>
              </a:ext>
            </a:extLst>
          </p:cNvPr>
          <p:cNvSpPr>
            <a:spLocks noGrp="1"/>
          </p:cNvSpPr>
          <p:nvPr>
            <p:ph type="dt" sz="half" idx="10"/>
          </p:nvPr>
        </p:nvSpPr>
        <p:spPr/>
        <p:txBody>
          <a:bodyPr/>
          <a:lstStyle/>
          <a:p>
            <a:fld id="{DA2B0852-52C9-4145-B2C8-70628864BBC9}" type="datetimeFigureOut">
              <a:rPr lang="sl-SI" smtClean="0"/>
              <a:t>24. 03. 2022</a:t>
            </a:fld>
            <a:endParaRPr lang="sl-SI"/>
          </a:p>
        </p:txBody>
      </p:sp>
      <p:sp>
        <p:nvSpPr>
          <p:cNvPr id="5" name="Označba mesta noge 4">
            <a:extLst>
              <a:ext uri="{FF2B5EF4-FFF2-40B4-BE49-F238E27FC236}">
                <a16:creationId xmlns:a16="http://schemas.microsoft.com/office/drawing/2014/main" id="{E02B8B80-B57B-49C1-B9A6-78E357267475}"/>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0F9B4E6C-5F46-47D6-B347-DAFAAA18BB63}"/>
              </a:ext>
            </a:extLst>
          </p:cNvPr>
          <p:cNvSpPr>
            <a:spLocks noGrp="1"/>
          </p:cNvSpPr>
          <p:nvPr>
            <p:ph type="sldNum" sz="quarter" idx="12"/>
          </p:nvPr>
        </p:nvSpPr>
        <p:spPr/>
        <p:txBody>
          <a:bodyPr/>
          <a:lstStyle/>
          <a:p>
            <a:fld id="{F0A67C39-0319-400A-BA8B-A4F2EC6B9A44}" type="slidenum">
              <a:rPr lang="sl-SI" smtClean="0"/>
              <a:t>‹#›</a:t>
            </a:fld>
            <a:endParaRPr lang="sl-SI"/>
          </a:p>
        </p:txBody>
      </p:sp>
    </p:spTree>
    <p:extLst>
      <p:ext uri="{BB962C8B-B14F-4D97-AF65-F5344CB8AC3E}">
        <p14:creationId xmlns:p14="http://schemas.microsoft.com/office/powerpoint/2010/main" val="200376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F2E8CB-CC18-449B-BFE0-D0CBD3AFC268}"/>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046CC393-6DEE-4BAB-BCBE-FC74CA07C13D}"/>
              </a:ext>
            </a:extLst>
          </p:cNvPr>
          <p:cNvSpPr>
            <a:spLocks noGrp="1"/>
          </p:cNvSpPr>
          <p:nvPr>
            <p:ph sz="half" idx="1"/>
          </p:nvPr>
        </p:nvSpPr>
        <p:spPr>
          <a:xfrm>
            <a:off x="838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6539BC03-7EA8-416B-8760-7C6A748DC5AD}"/>
              </a:ext>
            </a:extLst>
          </p:cNvPr>
          <p:cNvSpPr>
            <a:spLocks noGrp="1"/>
          </p:cNvSpPr>
          <p:nvPr>
            <p:ph sz="half" idx="2"/>
          </p:nvPr>
        </p:nvSpPr>
        <p:spPr>
          <a:xfrm>
            <a:off x="6172200" y="1825625"/>
            <a:ext cx="518160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067047A5-3E75-4DDA-9AA6-4AA635DC1FDA}"/>
              </a:ext>
            </a:extLst>
          </p:cNvPr>
          <p:cNvSpPr>
            <a:spLocks noGrp="1"/>
          </p:cNvSpPr>
          <p:nvPr>
            <p:ph type="dt" sz="half" idx="10"/>
          </p:nvPr>
        </p:nvSpPr>
        <p:spPr/>
        <p:txBody>
          <a:bodyPr/>
          <a:lstStyle/>
          <a:p>
            <a:fld id="{DA2B0852-52C9-4145-B2C8-70628864BBC9}" type="datetimeFigureOut">
              <a:rPr lang="sl-SI" smtClean="0"/>
              <a:t>24. 03. 2022</a:t>
            </a:fld>
            <a:endParaRPr lang="sl-SI"/>
          </a:p>
        </p:txBody>
      </p:sp>
      <p:sp>
        <p:nvSpPr>
          <p:cNvPr id="6" name="Označba mesta noge 5">
            <a:extLst>
              <a:ext uri="{FF2B5EF4-FFF2-40B4-BE49-F238E27FC236}">
                <a16:creationId xmlns:a16="http://schemas.microsoft.com/office/drawing/2014/main" id="{C59840D1-47F6-41E3-9079-5DB69C1AA986}"/>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3ACE4623-5C4E-46CE-BACD-3FC3627F9D13}"/>
              </a:ext>
            </a:extLst>
          </p:cNvPr>
          <p:cNvSpPr>
            <a:spLocks noGrp="1"/>
          </p:cNvSpPr>
          <p:nvPr>
            <p:ph type="sldNum" sz="quarter" idx="12"/>
          </p:nvPr>
        </p:nvSpPr>
        <p:spPr/>
        <p:txBody>
          <a:bodyPr/>
          <a:lstStyle/>
          <a:p>
            <a:fld id="{F0A67C39-0319-400A-BA8B-A4F2EC6B9A44}" type="slidenum">
              <a:rPr lang="sl-SI" smtClean="0"/>
              <a:t>‹#›</a:t>
            </a:fld>
            <a:endParaRPr lang="sl-SI"/>
          </a:p>
        </p:txBody>
      </p:sp>
    </p:spTree>
    <p:extLst>
      <p:ext uri="{BB962C8B-B14F-4D97-AF65-F5344CB8AC3E}">
        <p14:creationId xmlns:p14="http://schemas.microsoft.com/office/powerpoint/2010/main" val="3554908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F31F1F-0FEC-45CA-948B-2C69E377CBD9}"/>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EB00E8E7-A9CC-470B-9463-68CB7F0003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Označba mesta vsebine 3">
            <a:extLst>
              <a:ext uri="{FF2B5EF4-FFF2-40B4-BE49-F238E27FC236}">
                <a16:creationId xmlns:a16="http://schemas.microsoft.com/office/drawing/2014/main" id="{A1817A41-8C07-4937-A1D8-30347564ACB7}"/>
              </a:ext>
            </a:extLst>
          </p:cNvPr>
          <p:cNvSpPr>
            <a:spLocks noGrp="1"/>
          </p:cNvSpPr>
          <p:nvPr>
            <p:ph sz="half" idx="2"/>
          </p:nvPr>
        </p:nvSpPr>
        <p:spPr>
          <a:xfrm>
            <a:off x="839788" y="2505075"/>
            <a:ext cx="5157787"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987B35E9-D6A3-4568-9465-16CBF77AF3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6" name="Označba mesta vsebine 5">
            <a:extLst>
              <a:ext uri="{FF2B5EF4-FFF2-40B4-BE49-F238E27FC236}">
                <a16:creationId xmlns:a16="http://schemas.microsoft.com/office/drawing/2014/main" id="{2679438A-DC74-47CD-B09D-DE58B5BA32CE}"/>
              </a:ext>
            </a:extLst>
          </p:cNvPr>
          <p:cNvSpPr>
            <a:spLocks noGrp="1"/>
          </p:cNvSpPr>
          <p:nvPr>
            <p:ph sz="quarter" idx="4"/>
          </p:nvPr>
        </p:nvSpPr>
        <p:spPr>
          <a:xfrm>
            <a:off x="6172200" y="2505075"/>
            <a:ext cx="5183188" cy="368458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358D928B-14AB-425A-8624-419E233A4A03}"/>
              </a:ext>
            </a:extLst>
          </p:cNvPr>
          <p:cNvSpPr>
            <a:spLocks noGrp="1"/>
          </p:cNvSpPr>
          <p:nvPr>
            <p:ph type="dt" sz="half" idx="10"/>
          </p:nvPr>
        </p:nvSpPr>
        <p:spPr/>
        <p:txBody>
          <a:bodyPr/>
          <a:lstStyle/>
          <a:p>
            <a:fld id="{DA2B0852-52C9-4145-B2C8-70628864BBC9}" type="datetimeFigureOut">
              <a:rPr lang="sl-SI" smtClean="0"/>
              <a:t>24. 03. 2022</a:t>
            </a:fld>
            <a:endParaRPr lang="sl-SI"/>
          </a:p>
        </p:txBody>
      </p:sp>
      <p:sp>
        <p:nvSpPr>
          <p:cNvPr id="8" name="Označba mesta noge 7">
            <a:extLst>
              <a:ext uri="{FF2B5EF4-FFF2-40B4-BE49-F238E27FC236}">
                <a16:creationId xmlns:a16="http://schemas.microsoft.com/office/drawing/2014/main" id="{CB676841-751E-4E20-8714-D9429E83AEED}"/>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CEA88704-3F37-4A21-B416-521D2499BE5B}"/>
              </a:ext>
            </a:extLst>
          </p:cNvPr>
          <p:cNvSpPr>
            <a:spLocks noGrp="1"/>
          </p:cNvSpPr>
          <p:nvPr>
            <p:ph type="sldNum" sz="quarter" idx="12"/>
          </p:nvPr>
        </p:nvSpPr>
        <p:spPr/>
        <p:txBody>
          <a:bodyPr/>
          <a:lstStyle/>
          <a:p>
            <a:fld id="{F0A67C39-0319-400A-BA8B-A4F2EC6B9A44}" type="slidenum">
              <a:rPr lang="sl-SI" smtClean="0"/>
              <a:t>‹#›</a:t>
            </a:fld>
            <a:endParaRPr lang="sl-SI"/>
          </a:p>
        </p:txBody>
      </p:sp>
    </p:spTree>
    <p:extLst>
      <p:ext uri="{BB962C8B-B14F-4D97-AF65-F5344CB8AC3E}">
        <p14:creationId xmlns:p14="http://schemas.microsoft.com/office/powerpoint/2010/main" val="3441638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BBC732F-BCAE-4298-81DB-B7D44FAAFA6C}"/>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E2BB997B-E98B-43A9-8C51-D8FD3BE12DFE}"/>
              </a:ext>
            </a:extLst>
          </p:cNvPr>
          <p:cNvSpPr>
            <a:spLocks noGrp="1"/>
          </p:cNvSpPr>
          <p:nvPr>
            <p:ph type="dt" sz="half" idx="10"/>
          </p:nvPr>
        </p:nvSpPr>
        <p:spPr/>
        <p:txBody>
          <a:bodyPr/>
          <a:lstStyle/>
          <a:p>
            <a:fld id="{DA2B0852-52C9-4145-B2C8-70628864BBC9}" type="datetimeFigureOut">
              <a:rPr lang="sl-SI" smtClean="0"/>
              <a:t>24. 03. 2022</a:t>
            </a:fld>
            <a:endParaRPr lang="sl-SI"/>
          </a:p>
        </p:txBody>
      </p:sp>
      <p:sp>
        <p:nvSpPr>
          <p:cNvPr id="4" name="Označba mesta noge 3">
            <a:extLst>
              <a:ext uri="{FF2B5EF4-FFF2-40B4-BE49-F238E27FC236}">
                <a16:creationId xmlns:a16="http://schemas.microsoft.com/office/drawing/2014/main" id="{EAB817E7-B30D-4EA2-A909-2767E85978BF}"/>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F3D337DB-65F4-4310-969E-85B8E31828D3}"/>
              </a:ext>
            </a:extLst>
          </p:cNvPr>
          <p:cNvSpPr>
            <a:spLocks noGrp="1"/>
          </p:cNvSpPr>
          <p:nvPr>
            <p:ph type="sldNum" sz="quarter" idx="12"/>
          </p:nvPr>
        </p:nvSpPr>
        <p:spPr/>
        <p:txBody>
          <a:bodyPr/>
          <a:lstStyle/>
          <a:p>
            <a:fld id="{F0A67C39-0319-400A-BA8B-A4F2EC6B9A44}" type="slidenum">
              <a:rPr lang="sl-SI" smtClean="0"/>
              <a:t>‹#›</a:t>
            </a:fld>
            <a:endParaRPr lang="sl-SI"/>
          </a:p>
        </p:txBody>
      </p:sp>
    </p:spTree>
    <p:extLst>
      <p:ext uri="{BB962C8B-B14F-4D97-AF65-F5344CB8AC3E}">
        <p14:creationId xmlns:p14="http://schemas.microsoft.com/office/powerpoint/2010/main" val="1779815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EC266C7E-1C30-4F2B-A713-D00F98AFC0FF}"/>
              </a:ext>
            </a:extLst>
          </p:cNvPr>
          <p:cNvSpPr>
            <a:spLocks noGrp="1"/>
          </p:cNvSpPr>
          <p:nvPr>
            <p:ph type="dt" sz="half" idx="10"/>
          </p:nvPr>
        </p:nvSpPr>
        <p:spPr/>
        <p:txBody>
          <a:bodyPr/>
          <a:lstStyle/>
          <a:p>
            <a:fld id="{DA2B0852-52C9-4145-B2C8-70628864BBC9}" type="datetimeFigureOut">
              <a:rPr lang="sl-SI" smtClean="0"/>
              <a:t>24. 03. 2022</a:t>
            </a:fld>
            <a:endParaRPr lang="sl-SI"/>
          </a:p>
        </p:txBody>
      </p:sp>
      <p:sp>
        <p:nvSpPr>
          <p:cNvPr id="3" name="Označba mesta noge 2">
            <a:extLst>
              <a:ext uri="{FF2B5EF4-FFF2-40B4-BE49-F238E27FC236}">
                <a16:creationId xmlns:a16="http://schemas.microsoft.com/office/drawing/2014/main" id="{D0B742C8-8EE4-425C-9047-5309757FA1FA}"/>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F57C2DD4-4E30-49CE-8FC5-889F0C92A35E}"/>
              </a:ext>
            </a:extLst>
          </p:cNvPr>
          <p:cNvSpPr>
            <a:spLocks noGrp="1"/>
          </p:cNvSpPr>
          <p:nvPr>
            <p:ph type="sldNum" sz="quarter" idx="12"/>
          </p:nvPr>
        </p:nvSpPr>
        <p:spPr/>
        <p:txBody>
          <a:bodyPr/>
          <a:lstStyle/>
          <a:p>
            <a:fld id="{F0A67C39-0319-400A-BA8B-A4F2EC6B9A44}" type="slidenum">
              <a:rPr lang="sl-SI" smtClean="0"/>
              <a:t>‹#›</a:t>
            </a:fld>
            <a:endParaRPr lang="sl-SI"/>
          </a:p>
        </p:txBody>
      </p:sp>
    </p:spTree>
    <p:extLst>
      <p:ext uri="{BB962C8B-B14F-4D97-AF65-F5344CB8AC3E}">
        <p14:creationId xmlns:p14="http://schemas.microsoft.com/office/powerpoint/2010/main" val="172959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A120C3E-8D1A-4FCB-949E-1EED6957F542}"/>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38A6C0C4-1084-45B6-928E-4255E5BB53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3927905A-4368-4FCE-8A64-205C75FB4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9D547F36-D26D-4B3A-83FB-9CBE7448F649}"/>
              </a:ext>
            </a:extLst>
          </p:cNvPr>
          <p:cNvSpPr>
            <a:spLocks noGrp="1"/>
          </p:cNvSpPr>
          <p:nvPr>
            <p:ph type="dt" sz="half" idx="10"/>
          </p:nvPr>
        </p:nvSpPr>
        <p:spPr/>
        <p:txBody>
          <a:bodyPr/>
          <a:lstStyle/>
          <a:p>
            <a:fld id="{DA2B0852-52C9-4145-B2C8-70628864BBC9}" type="datetimeFigureOut">
              <a:rPr lang="sl-SI" smtClean="0"/>
              <a:t>24. 03. 2022</a:t>
            </a:fld>
            <a:endParaRPr lang="sl-SI"/>
          </a:p>
        </p:txBody>
      </p:sp>
      <p:sp>
        <p:nvSpPr>
          <p:cNvPr id="6" name="Označba mesta noge 5">
            <a:extLst>
              <a:ext uri="{FF2B5EF4-FFF2-40B4-BE49-F238E27FC236}">
                <a16:creationId xmlns:a16="http://schemas.microsoft.com/office/drawing/2014/main" id="{0E863067-9CA3-475C-B3A0-C0751FC55E8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7B47547D-293B-4C12-ABFF-3B50B3E3E9FF}"/>
              </a:ext>
            </a:extLst>
          </p:cNvPr>
          <p:cNvSpPr>
            <a:spLocks noGrp="1"/>
          </p:cNvSpPr>
          <p:nvPr>
            <p:ph type="sldNum" sz="quarter" idx="12"/>
          </p:nvPr>
        </p:nvSpPr>
        <p:spPr/>
        <p:txBody>
          <a:bodyPr/>
          <a:lstStyle/>
          <a:p>
            <a:fld id="{F0A67C39-0319-400A-BA8B-A4F2EC6B9A44}" type="slidenum">
              <a:rPr lang="sl-SI" smtClean="0"/>
              <a:t>‹#›</a:t>
            </a:fld>
            <a:endParaRPr lang="sl-SI"/>
          </a:p>
        </p:txBody>
      </p:sp>
    </p:spTree>
    <p:extLst>
      <p:ext uri="{BB962C8B-B14F-4D97-AF65-F5344CB8AC3E}">
        <p14:creationId xmlns:p14="http://schemas.microsoft.com/office/powerpoint/2010/main" val="1433506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DEA2EDC-DB82-45CA-A649-C8CC7CB55700}"/>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982F6DE3-E6DA-4F26-839B-8ED630B5C6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810913F9-ABA5-4440-B4FC-DFB4F1AC8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Uredite sloge besedila matrice</a:t>
            </a:r>
          </a:p>
        </p:txBody>
      </p:sp>
      <p:sp>
        <p:nvSpPr>
          <p:cNvPr id="5" name="Označba mesta datuma 4">
            <a:extLst>
              <a:ext uri="{FF2B5EF4-FFF2-40B4-BE49-F238E27FC236}">
                <a16:creationId xmlns:a16="http://schemas.microsoft.com/office/drawing/2014/main" id="{EF1D1033-E63F-412F-964B-01D19304FBD9}"/>
              </a:ext>
            </a:extLst>
          </p:cNvPr>
          <p:cNvSpPr>
            <a:spLocks noGrp="1"/>
          </p:cNvSpPr>
          <p:nvPr>
            <p:ph type="dt" sz="half" idx="10"/>
          </p:nvPr>
        </p:nvSpPr>
        <p:spPr/>
        <p:txBody>
          <a:bodyPr/>
          <a:lstStyle/>
          <a:p>
            <a:fld id="{DA2B0852-52C9-4145-B2C8-70628864BBC9}" type="datetimeFigureOut">
              <a:rPr lang="sl-SI" smtClean="0"/>
              <a:t>24. 03. 2022</a:t>
            </a:fld>
            <a:endParaRPr lang="sl-SI"/>
          </a:p>
        </p:txBody>
      </p:sp>
      <p:sp>
        <p:nvSpPr>
          <p:cNvPr id="6" name="Označba mesta noge 5">
            <a:extLst>
              <a:ext uri="{FF2B5EF4-FFF2-40B4-BE49-F238E27FC236}">
                <a16:creationId xmlns:a16="http://schemas.microsoft.com/office/drawing/2014/main" id="{C34F2577-8C17-4660-9A3B-B2E40FEEAA94}"/>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1682539-E298-459D-8489-6A7B1A667653}"/>
              </a:ext>
            </a:extLst>
          </p:cNvPr>
          <p:cNvSpPr>
            <a:spLocks noGrp="1"/>
          </p:cNvSpPr>
          <p:nvPr>
            <p:ph type="sldNum" sz="quarter" idx="12"/>
          </p:nvPr>
        </p:nvSpPr>
        <p:spPr/>
        <p:txBody>
          <a:bodyPr/>
          <a:lstStyle/>
          <a:p>
            <a:fld id="{F0A67C39-0319-400A-BA8B-A4F2EC6B9A44}" type="slidenum">
              <a:rPr lang="sl-SI" smtClean="0"/>
              <a:t>‹#›</a:t>
            </a:fld>
            <a:endParaRPr lang="sl-SI"/>
          </a:p>
        </p:txBody>
      </p:sp>
    </p:spTree>
    <p:extLst>
      <p:ext uri="{BB962C8B-B14F-4D97-AF65-F5344CB8AC3E}">
        <p14:creationId xmlns:p14="http://schemas.microsoft.com/office/powerpoint/2010/main" val="324774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6D2E9623-456F-4A1A-BA76-EBCCC6B9B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50E0347E-8A7C-4458-B797-42B8B8CDB3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1A9F1EB-2F77-4D85-91D6-AA48509D01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B0852-52C9-4145-B2C8-70628864BBC9}" type="datetimeFigureOut">
              <a:rPr lang="sl-SI" smtClean="0"/>
              <a:t>24. 03. 2022</a:t>
            </a:fld>
            <a:endParaRPr lang="sl-SI"/>
          </a:p>
        </p:txBody>
      </p:sp>
      <p:sp>
        <p:nvSpPr>
          <p:cNvPr id="5" name="Označba mesta noge 4">
            <a:extLst>
              <a:ext uri="{FF2B5EF4-FFF2-40B4-BE49-F238E27FC236}">
                <a16:creationId xmlns:a16="http://schemas.microsoft.com/office/drawing/2014/main" id="{C034B272-43FA-435D-B73F-0ED28D2EB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47125E65-0FCA-48C1-A28A-664490DDC2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67C39-0319-400A-BA8B-A4F2EC6B9A44}" type="slidenum">
              <a:rPr lang="sl-SI" smtClean="0"/>
              <a:t>‹#›</a:t>
            </a:fld>
            <a:endParaRPr lang="sl-SI"/>
          </a:p>
        </p:txBody>
      </p:sp>
    </p:spTree>
    <p:extLst>
      <p:ext uri="{BB962C8B-B14F-4D97-AF65-F5344CB8AC3E}">
        <p14:creationId xmlns:p14="http://schemas.microsoft.com/office/powerpoint/2010/main" val="2233018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www.youtube.com/watch?v=kB-kvin1X5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F0892A7-03B4-4B34-B6EA-ADA02202D815}"/>
              </a:ext>
            </a:extLst>
          </p:cNvPr>
          <p:cNvSpPr>
            <a:spLocks noGrp="1"/>
          </p:cNvSpPr>
          <p:nvPr>
            <p:ph type="ctrTitle"/>
          </p:nvPr>
        </p:nvSpPr>
        <p:spPr>
          <a:xfrm>
            <a:off x="640080" y="841692"/>
            <a:ext cx="4103134" cy="2587308"/>
          </a:xfrm>
        </p:spPr>
        <p:txBody>
          <a:bodyPr>
            <a:normAutofit/>
          </a:bodyPr>
          <a:lstStyle/>
          <a:p>
            <a:r>
              <a:rPr lang="sl-SI" sz="5400" b="1" dirty="0">
                <a:solidFill>
                  <a:srgbClr val="B61E42"/>
                </a:solidFill>
                <a:latin typeface="Gill Sans MT" panose="020B0502020104020203" pitchFamily="34" charset="-18"/>
              </a:rPr>
              <a:t>Preko meje</a:t>
            </a:r>
            <a:r>
              <a:rPr lang="sl-SI" dirty="0"/>
              <a:t>, 6. in 7. razred</a:t>
            </a:r>
          </a:p>
        </p:txBody>
      </p:sp>
      <p:sp>
        <p:nvSpPr>
          <p:cNvPr id="3" name="Podnaslov 2">
            <a:extLst>
              <a:ext uri="{FF2B5EF4-FFF2-40B4-BE49-F238E27FC236}">
                <a16:creationId xmlns:a16="http://schemas.microsoft.com/office/drawing/2014/main" id="{909A8F3A-E67D-4000-81CB-6A0F06191912}"/>
              </a:ext>
            </a:extLst>
          </p:cNvPr>
          <p:cNvSpPr>
            <a:spLocks noGrp="1"/>
          </p:cNvSpPr>
          <p:nvPr>
            <p:ph type="subTitle" idx="1"/>
          </p:nvPr>
        </p:nvSpPr>
        <p:spPr>
          <a:xfrm>
            <a:off x="-1666240" y="4116389"/>
            <a:ext cx="9144000" cy="1655762"/>
          </a:xfrm>
        </p:spPr>
        <p:txBody>
          <a:bodyPr/>
          <a:lstStyle/>
          <a:p>
            <a:r>
              <a:rPr lang="sl-SI" b="1" dirty="0">
                <a:ln w="11113" cap="flat" cmpd="sng" algn="ctr">
                  <a:solidFill>
                    <a:srgbClr val="DE478E"/>
                  </a:solidFill>
                  <a:prstDash val="solid"/>
                  <a:round/>
                </a:ln>
                <a:solidFill>
                  <a:srgbClr val="F1B5D1"/>
                </a:solidFill>
                <a:latin typeface="Gill Sans MT" panose="020B0502020104020203" pitchFamily="34" charset="-18"/>
                <a:ea typeface="Gill Sans MT" panose="020B0502020104020203" pitchFamily="34" charset="-18"/>
                <a:cs typeface="Times New Roman" panose="02020603050405020304" pitchFamily="18" charset="0"/>
              </a:rPr>
              <a:t>Kulturni dan na PS </a:t>
            </a:r>
            <a:endParaRPr lang="sl-SI" dirty="0"/>
          </a:p>
        </p:txBody>
      </p:sp>
      <p:pic>
        <p:nvPicPr>
          <p:cNvPr id="5" name="Slika 4">
            <a:extLst>
              <a:ext uri="{FF2B5EF4-FFF2-40B4-BE49-F238E27FC236}">
                <a16:creationId xmlns:a16="http://schemas.microsoft.com/office/drawing/2014/main" id="{9D0F3650-B8C9-4756-A656-12F9FD3158D9}"/>
              </a:ext>
            </a:extLst>
          </p:cNvPr>
          <p:cNvPicPr>
            <a:picLocks noChangeAspect="1"/>
          </p:cNvPicPr>
          <p:nvPr/>
        </p:nvPicPr>
        <p:blipFill>
          <a:blip r:embed="rId2"/>
          <a:stretch>
            <a:fillRect/>
          </a:stretch>
        </p:blipFill>
        <p:spPr>
          <a:xfrm rot="491093">
            <a:off x="6775364" y="1212512"/>
            <a:ext cx="3835522" cy="2154141"/>
          </a:xfrm>
          <a:prstGeom prst="rect">
            <a:avLst/>
          </a:prstGeom>
          <a:effectLst>
            <a:glow rad="228600">
              <a:schemeClr val="accent1">
                <a:satMod val="175000"/>
                <a:alpha val="40000"/>
              </a:schemeClr>
            </a:glow>
            <a:reflection blurRad="6350" stA="50000" endA="295" endPos="92000" dist="101600" dir="5400000" sy="-100000" algn="bl" rotWithShape="0"/>
          </a:effectLst>
        </p:spPr>
      </p:pic>
    </p:spTree>
    <p:extLst>
      <p:ext uri="{BB962C8B-B14F-4D97-AF65-F5344CB8AC3E}">
        <p14:creationId xmlns:p14="http://schemas.microsoft.com/office/powerpoint/2010/main" val="21787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21FD6DD3-EA58-48B6-8476-B05F63952FEC}"/>
              </a:ext>
            </a:extLst>
          </p:cNvPr>
          <p:cNvPicPr>
            <a:picLocks noChangeAspect="1"/>
          </p:cNvPicPr>
          <p:nvPr/>
        </p:nvPicPr>
        <p:blipFill>
          <a:blip r:embed="rId2">
            <a:extLst>
              <a:ext uri="{BEBA8EAE-BF5A-486C-A8C5-ECC9F3942E4B}">
                <a14:imgProps xmlns:a14="http://schemas.microsoft.com/office/drawing/2010/main">
                  <a14:imgLayer r:embed="rId3">
                    <a14:imgEffect>
                      <a14:artisticPlasticWrap/>
                    </a14:imgEffect>
                  </a14:imgLayer>
                </a14:imgProps>
              </a:ext>
            </a:extLst>
          </a:blip>
          <a:stretch>
            <a:fillRect/>
          </a:stretch>
        </p:blipFill>
        <p:spPr>
          <a:xfrm>
            <a:off x="1" y="0"/>
            <a:ext cx="12191998" cy="6857999"/>
          </a:xfrm>
          <a:prstGeom prst="rect">
            <a:avLst/>
          </a:prstGeom>
        </p:spPr>
      </p:pic>
      <p:sp>
        <p:nvSpPr>
          <p:cNvPr id="3" name="Označba mesta vsebine 2">
            <a:extLst>
              <a:ext uri="{FF2B5EF4-FFF2-40B4-BE49-F238E27FC236}">
                <a16:creationId xmlns:a16="http://schemas.microsoft.com/office/drawing/2014/main" id="{4E4E1796-4C21-4AA6-A1C7-C0083847B4A0}"/>
              </a:ext>
            </a:extLst>
          </p:cNvPr>
          <p:cNvSpPr>
            <a:spLocks noGrp="1"/>
          </p:cNvSpPr>
          <p:nvPr>
            <p:ph idx="1"/>
          </p:nvPr>
        </p:nvSpPr>
        <p:spPr>
          <a:xfrm>
            <a:off x="0" y="182245"/>
            <a:ext cx="12280900" cy="4351338"/>
          </a:xfrm>
        </p:spPr>
        <p:txBody>
          <a:bodyPr/>
          <a:lstStyle/>
          <a:p>
            <a:r>
              <a:rPr lang="sl-SI" sz="3600" dirty="0">
                <a:solidFill>
                  <a:srgbClr val="FF0000"/>
                </a:solidFill>
                <a:latin typeface="Gill Sans MT" panose="020B0502020104020203" pitchFamily="34" charset="-18"/>
                <a:cs typeface="Times New Roman" panose="02020603050405020304" pitchFamily="18" charset="0"/>
              </a:rPr>
              <a:t>b. </a:t>
            </a:r>
            <a:r>
              <a:rPr lang="sl-SI" sz="3600" dirty="0">
                <a:latin typeface="Gill Sans MT" panose="020B0502020104020203" pitchFamily="34" charset="-18"/>
                <a:ea typeface="Gill Sans MT" panose="020B0502020104020203" pitchFamily="34" charset="-18"/>
                <a:cs typeface="Times New Roman" panose="02020603050405020304" pitchFamily="18" charset="0"/>
              </a:rPr>
              <a:t>Zakaj se je, po tvojem mnenju, režiserka odločila, da posname film o vojni tematiki z otroki v glavnih vlogah?</a:t>
            </a:r>
          </a:p>
          <a:p>
            <a:endParaRPr lang="sl-SI" dirty="0"/>
          </a:p>
        </p:txBody>
      </p:sp>
      <p:pic>
        <p:nvPicPr>
          <p:cNvPr id="4" name="Slika 3">
            <a:extLst>
              <a:ext uri="{FF2B5EF4-FFF2-40B4-BE49-F238E27FC236}">
                <a16:creationId xmlns:a16="http://schemas.microsoft.com/office/drawing/2014/main" id="{EBC79348-4370-4884-8098-70AB53E56188}"/>
              </a:ext>
            </a:extLst>
          </p:cNvPr>
          <p:cNvPicPr>
            <a:picLocks noChangeAspect="1"/>
          </p:cNvPicPr>
          <p:nvPr/>
        </p:nvPicPr>
        <p:blipFill rotWithShape="1">
          <a:blip r:embed="rId4"/>
          <a:srcRect l="2320" r="5563"/>
          <a:stretch/>
        </p:blipFill>
        <p:spPr>
          <a:xfrm>
            <a:off x="44450" y="1601357"/>
            <a:ext cx="12192000" cy="3026276"/>
          </a:xfrm>
          <a:prstGeom prst="rect">
            <a:avLst/>
          </a:prstGeom>
        </p:spPr>
      </p:pic>
    </p:spTree>
    <p:extLst>
      <p:ext uri="{BB962C8B-B14F-4D97-AF65-F5344CB8AC3E}">
        <p14:creationId xmlns:p14="http://schemas.microsoft.com/office/powerpoint/2010/main" val="57200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8529F4D5-5AF6-4DAE-A18E-ACBA075E3CC3}"/>
              </a:ext>
            </a:extLst>
          </p:cNvPr>
          <p:cNvPicPr>
            <a:picLocks noChangeAspect="1"/>
          </p:cNvPicPr>
          <p:nvPr/>
        </p:nvPicPr>
        <p:blipFill>
          <a:blip r:embed="rId2"/>
          <a:stretch>
            <a:fillRect/>
          </a:stretch>
        </p:blipFill>
        <p:spPr>
          <a:xfrm>
            <a:off x="-1" y="-1"/>
            <a:ext cx="12192001" cy="6858001"/>
          </a:xfrm>
          <a:prstGeom prst="rect">
            <a:avLst/>
          </a:prstGeom>
        </p:spPr>
      </p:pic>
      <p:sp>
        <p:nvSpPr>
          <p:cNvPr id="3" name="Označba mesta vsebine 2">
            <a:extLst>
              <a:ext uri="{FF2B5EF4-FFF2-40B4-BE49-F238E27FC236}">
                <a16:creationId xmlns:a16="http://schemas.microsoft.com/office/drawing/2014/main" id="{3D0D40BA-ED07-421B-9288-88DE69B3760D}"/>
              </a:ext>
            </a:extLst>
          </p:cNvPr>
          <p:cNvSpPr>
            <a:spLocks noGrp="1"/>
          </p:cNvSpPr>
          <p:nvPr>
            <p:ph idx="1"/>
          </p:nvPr>
        </p:nvSpPr>
        <p:spPr>
          <a:xfrm>
            <a:off x="0" y="0"/>
            <a:ext cx="11917680" cy="6176963"/>
          </a:xfrm>
        </p:spPr>
        <p:txBody>
          <a:bodyPr>
            <a:normAutofit/>
          </a:bodyPr>
          <a:lstStyle/>
          <a:p>
            <a:pPr marL="0" indent="0">
              <a:buNone/>
            </a:pPr>
            <a:r>
              <a:rPr lang="sl-SI" sz="4000" b="1" dirty="0">
                <a:solidFill>
                  <a:srgbClr val="FF0000"/>
                </a:solidFill>
              </a:rPr>
              <a:t>c. Preverimo</a:t>
            </a:r>
          </a:p>
          <a:p>
            <a:pPr marL="0" indent="0">
              <a:buNone/>
            </a:pPr>
            <a:endParaRPr lang="sl-SI" dirty="0"/>
          </a:p>
          <a:p>
            <a:r>
              <a:rPr lang="sl-SI" sz="3600" dirty="0"/>
              <a:t>Proti čemu se borijo člani gibanja, katerega člana sta starša </a:t>
            </a:r>
            <a:r>
              <a:rPr lang="sl-SI" sz="3600" dirty="0" err="1"/>
              <a:t>Gerde</a:t>
            </a:r>
            <a:r>
              <a:rPr lang="sl-SI" sz="3600" dirty="0"/>
              <a:t> in Otta, njuna teta in bratranec?</a:t>
            </a:r>
          </a:p>
          <a:p>
            <a:r>
              <a:rPr lang="sl-SI" sz="3600" dirty="0"/>
              <a:t>Komu družina pomaga in kako jim pomagajo?</a:t>
            </a:r>
          </a:p>
          <a:p>
            <a:pPr marL="0" indent="0">
              <a:buNone/>
            </a:pPr>
            <a:endParaRPr lang="sl-SI" sz="3600" dirty="0"/>
          </a:p>
          <a:p>
            <a:r>
              <a:rPr lang="sl-SI" sz="3600" dirty="0"/>
              <a:t>Kaj si o nacizmu na začetku filma misli Otto? </a:t>
            </a:r>
          </a:p>
          <a:p>
            <a:r>
              <a:rPr lang="sl-SI" sz="3600" dirty="0"/>
              <a:t>Kam ga vabi oče njegovega prijatelja?</a:t>
            </a:r>
          </a:p>
        </p:txBody>
      </p:sp>
      <p:pic>
        <p:nvPicPr>
          <p:cNvPr id="9" name="Slika 8">
            <a:extLst>
              <a:ext uri="{FF2B5EF4-FFF2-40B4-BE49-F238E27FC236}">
                <a16:creationId xmlns:a16="http://schemas.microsoft.com/office/drawing/2014/main" id="{12A36636-E68E-4B8A-9C6D-1530BF851AEE}"/>
              </a:ext>
            </a:extLst>
          </p:cNvPr>
          <p:cNvPicPr>
            <a:picLocks noChangeAspect="1"/>
          </p:cNvPicPr>
          <p:nvPr/>
        </p:nvPicPr>
        <p:blipFill rotWithShape="1">
          <a:blip r:embed="rId3">
            <a:lum bright="70000" contrast="-70000"/>
          </a:blip>
          <a:srcRect l="52604" t="53889"/>
          <a:stretch/>
        </p:blipFill>
        <p:spPr>
          <a:xfrm>
            <a:off x="7067823" y="4914900"/>
            <a:ext cx="5261337" cy="2080975"/>
          </a:xfrm>
          <a:prstGeom prst="rect">
            <a:avLst/>
          </a:prstGeom>
          <a:effectLst>
            <a:softEdge rad="127000"/>
          </a:effectLst>
        </p:spPr>
      </p:pic>
    </p:spTree>
    <p:extLst>
      <p:ext uri="{BB962C8B-B14F-4D97-AF65-F5344CB8AC3E}">
        <p14:creationId xmlns:p14="http://schemas.microsoft.com/office/powerpoint/2010/main" val="328293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35BED477-2C06-4335-B02A-626B44970BE7}"/>
              </a:ext>
            </a:extLst>
          </p:cNvPr>
          <p:cNvPicPr>
            <a:picLocks noChangeAspect="1"/>
          </p:cNvPicPr>
          <p:nvPr/>
        </p:nvPicPr>
        <p:blipFill>
          <a:blip r:embed="rId2"/>
          <a:stretch>
            <a:fillRect/>
          </a:stretch>
        </p:blipFill>
        <p:spPr>
          <a:xfrm>
            <a:off x="23008" y="0"/>
            <a:ext cx="12176466" cy="6858000"/>
          </a:xfrm>
          <a:prstGeom prst="rect">
            <a:avLst/>
          </a:prstGeom>
        </p:spPr>
      </p:pic>
      <p:sp>
        <p:nvSpPr>
          <p:cNvPr id="3" name="Označba mesta vsebine 2">
            <a:extLst>
              <a:ext uri="{FF2B5EF4-FFF2-40B4-BE49-F238E27FC236}">
                <a16:creationId xmlns:a16="http://schemas.microsoft.com/office/drawing/2014/main" id="{D861033E-7FCF-4AD0-9A29-745902CED762}"/>
              </a:ext>
            </a:extLst>
          </p:cNvPr>
          <p:cNvSpPr>
            <a:spLocks noGrp="1"/>
          </p:cNvSpPr>
          <p:nvPr>
            <p:ph idx="1"/>
          </p:nvPr>
        </p:nvSpPr>
        <p:spPr>
          <a:xfrm>
            <a:off x="304800" y="240664"/>
            <a:ext cx="11612880" cy="5489575"/>
          </a:xfrm>
        </p:spPr>
        <p:txBody>
          <a:bodyPr/>
          <a:lstStyle/>
          <a:p>
            <a:pPr marL="0" indent="0">
              <a:buNone/>
            </a:pPr>
            <a:r>
              <a:rPr lang="sl-SI" sz="3600" b="1" dirty="0">
                <a:solidFill>
                  <a:srgbClr val="FF0000"/>
                </a:solidFill>
              </a:rPr>
              <a:t>d. Pomen </a:t>
            </a:r>
            <a:r>
              <a:rPr lang="sl-SI" sz="3600" b="1" dirty="0" err="1">
                <a:solidFill>
                  <a:srgbClr val="FF0000"/>
                </a:solidFill>
              </a:rPr>
              <a:t>Gerdinega</a:t>
            </a:r>
            <a:r>
              <a:rPr lang="sl-SI" sz="3600" b="1" dirty="0">
                <a:solidFill>
                  <a:srgbClr val="FF0000"/>
                </a:solidFill>
              </a:rPr>
              <a:t> ogrinjala</a:t>
            </a:r>
          </a:p>
          <a:p>
            <a:pPr marL="0" indent="0">
              <a:buNone/>
            </a:pPr>
            <a:endParaRPr lang="sl-SI" sz="3600" b="1" dirty="0">
              <a:solidFill>
                <a:srgbClr val="FF0000"/>
              </a:solidFill>
            </a:endParaRPr>
          </a:p>
          <a:p>
            <a:pPr marL="342900" lvl="0" indent="-342900">
              <a:lnSpc>
                <a:spcPct val="107000"/>
              </a:lnSpc>
              <a:spcAft>
                <a:spcPts val="0"/>
              </a:spcAft>
              <a:buFont typeface="Calibri" panose="020F0502020204030204" pitchFamily="34" charset="0"/>
              <a:buChar char="-"/>
            </a:pPr>
            <a:r>
              <a:rPr lang="sl-SI" sz="3600" dirty="0">
                <a:latin typeface="Gill Sans MT" panose="020B0502020104020203" pitchFamily="34" charset="-18"/>
                <a:ea typeface="Gill Sans MT" panose="020B0502020104020203" pitchFamily="34" charset="-18"/>
                <a:cs typeface="Times New Roman" panose="02020603050405020304" pitchFamily="18" charset="0"/>
              </a:rPr>
              <a:t>Kaj predstavlja oz. zakaj ga </a:t>
            </a:r>
            <a:r>
              <a:rPr lang="sl-SI" sz="3600" dirty="0" err="1">
                <a:latin typeface="Gill Sans MT" panose="020B0502020104020203" pitchFamily="34" charset="-18"/>
                <a:ea typeface="Gill Sans MT" panose="020B0502020104020203" pitchFamily="34" charset="-18"/>
                <a:cs typeface="Times New Roman" panose="02020603050405020304" pitchFamily="18" charset="0"/>
              </a:rPr>
              <a:t>Gerda</a:t>
            </a:r>
            <a:r>
              <a:rPr lang="sl-SI" sz="3600" dirty="0">
                <a:latin typeface="Gill Sans MT" panose="020B0502020104020203" pitchFamily="34" charset="-18"/>
                <a:ea typeface="Gill Sans MT" panose="020B0502020104020203" pitchFamily="34" charset="-18"/>
                <a:cs typeface="Times New Roman" panose="02020603050405020304" pitchFamily="18" charset="0"/>
              </a:rPr>
              <a:t> nosi? </a:t>
            </a:r>
            <a:endParaRPr lang="sl-SI" dirty="0">
              <a:latin typeface="Gill Sans MT" panose="020B0502020104020203" pitchFamily="34" charset="-18"/>
              <a:ea typeface="Gill Sans MT" panose="020B0502020104020203" pitchFamily="34" charset="-18"/>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sl-SI" sz="3600" dirty="0">
                <a:latin typeface="Gill Sans MT" panose="020B0502020104020203" pitchFamily="34" charset="-18"/>
                <a:ea typeface="Gill Sans MT" panose="020B0502020104020203" pitchFamily="34" charset="-18"/>
                <a:cs typeface="Times New Roman" panose="02020603050405020304" pitchFamily="18" charset="0"/>
              </a:rPr>
              <a:t>Zakaj ga v nekem trenutku sleče?</a:t>
            </a:r>
            <a:endParaRPr lang="sl-SI" dirty="0">
              <a:latin typeface="Gill Sans MT" panose="020B0502020104020203" pitchFamily="34" charset="-18"/>
              <a:ea typeface="Gill Sans MT" panose="020B0502020104020203" pitchFamily="34" charset="-18"/>
              <a:cs typeface="Times New Roman" panose="02020603050405020304" pitchFamily="18" charset="0"/>
            </a:endParaRPr>
          </a:p>
          <a:p>
            <a:pPr marL="0" indent="0">
              <a:buNone/>
            </a:pPr>
            <a:endParaRPr lang="sl-SI" b="1" dirty="0">
              <a:solidFill>
                <a:srgbClr val="FF0000"/>
              </a:solidFill>
            </a:endParaRPr>
          </a:p>
        </p:txBody>
      </p:sp>
      <p:pic>
        <p:nvPicPr>
          <p:cNvPr id="4" name="Slika 3">
            <a:extLst>
              <a:ext uri="{FF2B5EF4-FFF2-40B4-BE49-F238E27FC236}">
                <a16:creationId xmlns:a16="http://schemas.microsoft.com/office/drawing/2014/main" id="{3CA9C135-9C39-4F7F-9DB1-D3AE6B3C9B2E}"/>
              </a:ext>
            </a:extLst>
          </p:cNvPr>
          <p:cNvPicPr>
            <a:picLocks noChangeAspect="1"/>
          </p:cNvPicPr>
          <p:nvPr/>
        </p:nvPicPr>
        <p:blipFill>
          <a:blip r:embed="rId3"/>
          <a:stretch>
            <a:fillRect/>
          </a:stretch>
        </p:blipFill>
        <p:spPr>
          <a:xfrm>
            <a:off x="23007" y="3197222"/>
            <a:ext cx="12176466" cy="2289177"/>
          </a:xfrm>
          <a:prstGeom prst="rect">
            <a:avLst/>
          </a:prstGeom>
        </p:spPr>
      </p:pic>
      <p:pic>
        <p:nvPicPr>
          <p:cNvPr id="6" name="Slika 5">
            <a:extLst>
              <a:ext uri="{FF2B5EF4-FFF2-40B4-BE49-F238E27FC236}">
                <a16:creationId xmlns:a16="http://schemas.microsoft.com/office/drawing/2014/main" id="{80E44F20-4276-4597-BA74-2BBD4D1E6C78}"/>
              </a:ext>
            </a:extLst>
          </p:cNvPr>
          <p:cNvPicPr>
            <a:picLocks noChangeAspect="1"/>
          </p:cNvPicPr>
          <p:nvPr/>
        </p:nvPicPr>
        <p:blipFill>
          <a:blip r:embed="rId4"/>
          <a:stretch>
            <a:fillRect/>
          </a:stretch>
        </p:blipFill>
        <p:spPr>
          <a:xfrm>
            <a:off x="10934700" y="-35497"/>
            <a:ext cx="1234292" cy="3199357"/>
          </a:xfrm>
          <a:prstGeom prst="rect">
            <a:avLst/>
          </a:prstGeom>
        </p:spPr>
      </p:pic>
      <p:pic>
        <p:nvPicPr>
          <p:cNvPr id="7" name="Slika 6">
            <a:extLst>
              <a:ext uri="{FF2B5EF4-FFF2-40B4-BE49-F238E27FC236}">
                <a16:creationId xmlns:a16="http://schemas.microsoft.com/office/drawing/2014/main" id="{9E44B95D-5EC7-498C-88A9-00486FDDBFF9}"/>
              </a:ext>
            </a:extLst>
          </p:cNvPr>
          <p:cNvPicPr>
            <a:picLocks noChangeAspect="1"/>
          </p:cNvPicPr>
          <p:nvPr/>
        </p:nvPicPr>
        <p:blipFill>
          <a:blip r:embed="rId5"/>
          <a:stretch>
            <a:fillRect/>
          </a:stretch>
        </p:blipFill>
        <p:spPr>
          <a:xfrm>
            <a:off x="2688" y="5559380"/>
            <a:ext cx="908383" cy="1322947"/>
          </a:xfrm>
          <a:prstGeom prst="rect">
            <a:avLst/>
          </a:prstGeom>
        </p:spPr>
      </p:pic>
    </p:spTree>
    <p:extLst>
      <p:ext uri="{BB962C8B-B14F-4D97-AF65-F5344CB8AC3E}">
        <p14:creationId xmlns:p14="http://schemas.microsoft.com/office/powerpoint/2010/main" val="293336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D861033E-7FCF-4AD0-9A29-745902CED762}"/>
              </a:ext>
            </a:extLst>
          </p:cNvPr>
          <p:cNvSpPr>
            <a:spLocks noGrp="1"/>
          </p:cNvSpPr>
          <p:nvPr>
            <p:ph idx="1"/>
          </p:nvPr>
        </p:nvSpPr>
        <p:spPr>
          <a:xfrm>
            <a:off x="289560" y="684212"/>
            <a:ext cx="11612880" cy="5489575"/>
          </a:xfrm>
        </p:spPr>
        <p:txBody>
          <a:bodyPr/>
          <a:lstStyle/>
          <a:p>
            <a:pPr marL="0" indent="0">
              <a:buNone/>
            </a:pPr>
            <a:r>
              <a:rPr lang="sl-SI" sz="3600" b="1" dirty="0">
                <a:solidFill>
                  <a:srgbClr val="FF0000"/>
                </a:solidFill>
              </a:rPr>
              <a:t>e. Zanimiva dejstva: </a:t>
            </a:r>
          </a:p>
          <a:p>
            <a:pPr marL="0" indent="0">
              <a:buNone/>
            </a:pPr>
            <a:endParaRPr lang="sl-SI" sz="3600" b="1" dirty="0">
              <a:solidFill>
                <a:srgbClr val="FF0000"/>
              </a:solidFill>
            </a:endParaRPr>
          </a:p>
          <a:p>
            <a:pPr lvl="0"/>
            <a:r>
              <a:rPr lang="sl-SI" sz="3200" dirty="0"/>
              <a:t>Glavni liki so bili izbrani med približno 100 otroki.</a:t>
            </a:r>
          </a:p>
          <a:p>
            <a:pPr marL="0" lvl="0" indent="0">
              <a:buNone/>
            </a:pPr>
            <a:endParaRPr lang="sl-SI" sz="3200" dirty="0"/>
          </a:p>
          <a:p>
            <a:pPr lvl="0"/>
            <a:r>
              <a:rPr lang="sl-SI" sz="3200" dirty="0"/>
              <a:t>Pred snemanjem niso imeli nikakršnih izkušenj z igranjem.</a:t>
            </a:r>
          </a:p>
          <a:p>
            <a:pPr lvl="0"/>
            <a:endParaRPr lang="sl-SI" sz="3200" dirty="0"/>
          </a:p>
          <a:p>
            <a:pPr lvl="0"/>
            <a:r>
              <a:rPr lang="sl-SI" sz="3200" dirty="0"/>
              <a:t>Film so posneli na Norveškem, v 30 dneh, v glavnem v okolici glavnega mesta, Osla, samo ob naravni svetlobi.</a:t>
            </a:r>
          </a:p>
          <a:p>
            <a:pPr marL="0" indent="0">
              <a:buNone/>
            </a:pPr>
            <a:endParaRPr lang="sl-SI" b="1" dirty="0">
              <a:solidFill>
                <a:srgbClr val="FF0000"/>
              </a:solidFill>
            </a:endParaRPr>
          </a:p>
        </p:txBody>
      </p:sp>
    </p:spTree>
    <p:extLst>
      <p:ext uri="{BB962C8B-B14F-4D97-AF65-F5344CB8AC3E}">
        <p14:creationId xmlns:p14="http://schemas.microsoft.com/office/powerpoint/2010/main" val="69267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p:cTn id="1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p:cTn id="2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Cutout/>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5D57FA6-ECB8-42E8-BE10-07A7FE10A6C3}"/>
              </a:ext>
            </a:extLst>
          </p:cNvPr>
          <p:cNvSpPr>
            <a:spLocks noGrp="1"/>
          </p:cNvSpPr>
          <p:nvPr>
            <p:ph type="title"/>
          </p:nvPr>
        </p:nvSpPr>
        <p:spPr>
          <a:xfrm>
            <a:off x="518160" y="0"/>
            <a:ext cx="10515600" cy="1325563"/>
          </a:xfrm>
        </p:spPr>
        <p:txBody>
          <a:bodyPr>
            <a:normAutofit fontScale="90000"/>
          </a:bodyPr>
          <a:lstStyle/>
          <a:p>
            <a:pPr marL="342900" lvl="0" indent="-342900">
              <a:lnSpc>
                <a:spcPct val="107000"/>
              </a:lnSpc>
              <a:spcAft>
                <a:spcPts val="800"/>
              </a:spcAft>
            </a:pPr>
            <a:r>
              <a:rPr lang="sl-SI" b="1" dirty="0">
                <a:solidFill>
                  <a:srgbClr val="7030A0"/>
                </a:solidFill>
                <a:latin typeface="Gill Sans MT" panose="020B0502020104020203" pitchFamily="34" charset="-18"/>
                <a:ea typeface="Gill Sans MT" panose="020B0502020104020203" pitchFamily="34" charset="-18"/>
                <a:cs typeface="Times New Roman" panose="02020603050405020304" pitchFamily="18" charset="0"/>
              </a:rPr>
              <a:t>3. Teme za delo po skupinah</a:t>
            </a:r>
            <a:r>
              <a:rPr lang="sl-SI" sz="3600" dirty="0">
                <a:latin typeface="Gill Sans MT" panose="020B0502020104020203" pitchFamily="34" charset="-18"/>
                <a:ea typeface="Gill Sans MT" panose="020B0502020104020203" pitchFamily="34" charset="-18"/>
                <a:cs typeface="Times New Roman" panose="02020603050405020304" pitchFamily="18" charset="0"/>
              </a:rPr>
              <a:t/>
            </a:r>
            <a:br>
              <a:rPr lang="sl-SI" sz="3600" dirty="0">
                <a:latin typeface="Gill Sans MT" panose="020B0502020104020203" pitchFamily="34" charset="-18"/>
                <a:ea typeface="Gill Sans MT" panose="020B0502020104020203" pitchFamily="34" charset="-18"/>
                <a:cs typeface="Times New Roman" panose="02020603050405020304" pitchFamily="18" charset="0"/>
              </a:rPr>
            </a:br>
            <a:endParaRPr lang="sl-SI" dirty="0"/>
          </a:p>
        </p:txBody>
      </p:sp>
      <p:sp>
        <p:nvSpPr>
          <p:cNvPr id="3" name="Označba mesta vsebine 2">
            <a:extLst>
              <a:ext uri="{FF2B5EF4-FFF2-40B4-BE49-F238E27FC236}">
                <a16:creationId xmlns:a16="http://schemas.microsoft.com/office/drawing/2014/main" id="{1D0E6C57-7FA3-427D-A31B-27863DA37793}"/>
              </a:ext>
            </a:extLst>
          </p:cNvPr>
          <p:cNvSpPr>
            <a:spLocks noGrp="1"/>
          </p:cNvSpPr>
          <p:nvPr>
            <p:ph sz="half" idx="1"/>
          </p:nvPr>
        </p:nvSpPr>
        <p:spPr>
          <a:xfrm>
            <a:off x="121920" y="990599"/>
            <a:ext cx="4511040" cy="5669281"/>
          </a:xfrm>
        </p:spPr>
        <p:txBody>
          <a:bodyPr>
            <a:normAutofit fontScale="55000" lnSpcReduction="20000"/>
          </a:bodyPr>
          <a:lstStyle/>
          <a:p>
            <a:pPr marL="0" lvl="0" indent="0">
              <a:lnSpc>
                <a:spcPct val="107000"/>
              </a:lnSpc>
              <a:spcAft>
                <a:spcPts val="800"/>
              </a:spcAft>
              <a:buNone/>
            </a:pPr>
            <a:r>
              <a:rPr lang="sl-SI" sz="4400" b="1" dirty="0">
                <a:latin typeface="Gill Sans MT" panose="020B0502020104020203" pitchFamily="34" charset="-18"/>
                <a:ea typeface="Gill Sans MT" panose="020B0502020104020203" pitchFamily="34" charset="-18"/>
                <a:cs typeface="Times New Roman" panose="02020603050405020304" pitchFamily="18" charset="0"/>
              </a:rPr>
              <a:t> a) </a:t>
            </a:r>
            <a:r>
              <a:rPr lang="sl-SI" sz="4400" b="1" dirty="0">
                <a:ea typeface="Gill Sans MT" panose="020B0502020104020203" pitchFamily="34" charset="-18"/>
                <a:cs typeface="Times New Roman" panose="02020603050405020304" pitchFamily="18" charset="0"/>
              </a:rPr>
              <a:t>GLAVNI JUNAKI</a:t>
            </a:r>
            <a:endParaRPr lang="sl-SI" sz="4400" dirty="0"/>
          </a:p>
          <a:p>
            <a:r>
              <a:rPr lang="sl-SI" sz="4400" dirty="0"/>
              <a:t>Kako bi opisali Sarah, Daniela, </a:t>
            </a:r>
            <a:r>
              <a:rPr lang="sl-SI" sz="4400" dirty="0" err="1"/>
              <a:t>Gerdo</a:t>
            </a:r>
            <a:r>
              <a:rPr lang="sl-SI" sz="4400" dirty="0"/>
              <a:t> in Otta?</a:t>
            </a:r>
          </a:p>
          <a:p>
            <a:r>
              <a:rPr lang="sl-SI" sz="4400" dirty="0"/>
              <a:t>So si otroci med sabo različni? Kaj imajo skupnega?</a:t>
            </a:r>
          </a:p>
          <a:p>
            <a:r>
              <a:rPr lang="sl-SI" sz="4400" dirty="0" err="1"/>
              <a:t>Gerda</a:t>
            </a:r>
            <a:r>
              <a:rPr lang="sl-SI" sz="4400" dirty="0"/>
              <a:t> vidi v njih štiri mušketirje. Kdo so mušketirji? Za kaj se borijo?</a:t>
            </a:r>
          </a:p>
          <a:p>
            <a:pPr marL="0" lvl="0" indent="0">
              <a:lnSpc>
                <a:spcPct val="107000"/>
              </a:lnSpc>
              <a:spcAft>
                <a:spcPts val="800"/>
              </a:spcAft>
              <a:buNone/>
            </a:pPr>
            <a:endParaRPr lang="sl-SI" sz="4400" dirty="0"/>
          </a:p>
          <a:p>
            <a:pPr marL="0" lvl="0" indent="0">
              <a:lnSpc>
                <a:spcPct val="107000"/>
              </a:lnSpc>
              <a:spcAft>
                <a:spcPts val="800"/>
              </a:spcAft>
              <a:buNone/>
            </a:pPr>
            <a:r>
              <a:rPr lang="sl-SI" sz="4400" b="1" dirty="0">
                <a:ea typeface="Gill Sans MT" panose="020B0502020104020203" pitchFamily="34" charset="-18"/>
                <a:cs typeface="Times New Roman" panose="02020603050405020304" pitchFamily="18" charset="0"/>
              </a:rPr>
              <a:t>b) POMEN OSTALIH LIKOV V FILMU</a:t>
            </a:r>
          </a:p>
          <a:p>
            <a:pPr>
              <a:lnSpc>
                <a:spcPct val="107000"/>
              </a:lnSpc>
              <a:spcAft>
                <a:spcPts val="800"/>
              </a:spcAft>
            </a:pPr>
            <a:r>
              <a:rPr lang="sl-SI" sz="4400" dirty="0">
                <a:ea typeface="Gill Sans MT" panose="020B0502020104020203" pitchFamily="34" charset="-18"/>
                <a:cs typeface="Times New Roman" panose="02020603050405020304" pitchFamily="18" charset="0"/>
              </a:rPr>
              <a:t>Kakšne ljudi srečajo Daniel, Sarah, </a:t>
            </a:r>
            <a:r>
              <a:rPr lang="sl-SI" sz="4400" dirty="0" err="1">
                <a:ea typeface="Gill Sans MT" panose="020B0502020104020203" pitchFamily="34" charset="-18"/>
                <a:cs typeface="Times New Roman" panose="02020603050405020304" pitchFamily="18" charset="0"/>
              </a:rPr>
              <a:t>Gerda</a:t>
            </a:r>
            <a:r>
              <a:rPr lang="sl-SI" sz="4400" dirty="0">
                <a:ea typeface="Gill Sans MT" panose="020B0502020104020203" pitchFamily="34" charset="-18"/>
                <a:cs typeface="Times New Roman" panose="02020603050405020304" pitchFamily="18" charset="0"/>
              </a:rPr>
              <a:t> in Otto na begu?</a:t>
            </a:r>
          </a:p>
          <a:p>
            <a:pPr>
              <a:lnSpc>
                <a:spcPct val="107000"/>
              </a:lnSpc>
              <a:spcAft>
                <a:spcPts val="800"/>
              </a:spcAft>
            </a:pPr>
            <a:r>
              <a:rPr lang="sl-SI" sz="4400" dirty="0">
                <a:ea typeface="Gill Sans MT" panose="020B0502020104020203" pitchFamily="34" charset="-18"/>
                <a:cs typeface="Times New Roman" panose="02020603050405020304" pitchFamily="18" charset="0"/>
              </a:rPr>
              <a:t>Kako vedo, komu lahko zaupajo?</a:t>
            </a:r>
            <a:endParaRPr lang="sl-SI" sz="4500" dirty="0">
              <a:ea typeface="Gill Sans MT" panose="020B0502020104020203" pitchFamily="34" charset="-18"/>
              <a:cs typeface="Times New Roman" panose="02020603050405020304" pitchFamily="18" charset="0"/>
            </a:endParaRPr>
          </a:p>
          <a:p>
            <a:pPr marL="0" indent="0">
              <a:lnSpc>
                <a:spcPct val="107000"/>
              </a:lnSpc>
              <a:spcAft>
                <a:spcPts val="800"/>
              </a:spcAft>
              <a:buNone/>
            </a:pPr>
            <a:endParaRPr lang="sl-SI" dirty="0">
              <a:latin typeface="+mj-lt"/>
              <a:ea typeface="Gill Sans MT" panose="020B0502020104020203" pitchFamily="34" charset="-18"/>
              <a:cs typeface="Times New Roman" panose="02020603050405020304" pitchFamily="18" charset="0"/>
            </a:endParaRPr>
          </a:p>
          <a:p>
            <a:pPr marL="0" indent="0">
              <a:buNone/>
            </a:pPr>
            <a:endParaRPr lang="sl-SI" dirty="0"/>
          </a:p>
        </p:txBody>
      </p:sp>
      <p:sp>
        <p:nvSpPr>
          <p:cNvPr id="5" name="Označba mesta vsebine 4">
            <a:extLst>
              <a:ext uri="{FF2B5EF4-FFF2-40B4-BE49-F238E27FC236}">
                <a16:creationId xmlns:a16="http://schemas.microsoft.com/office/drawing/2014/main" id="{BA655721-7D49-49C3-89C4-F70BAB7C6F11}"/>
              </a:ext>
            </a:extLst>
          </p:cNvPr>
          <p:cNvSpPr>
            <a:spLocks noGrp="1"/>
          </p:cNvSpPr>
          <p:nvPr>
            <p:ph sz="half" idx="2"/>
          </p:nvPr>
        </p:nvSpPr>
        <p:spPr>
          <a:xfrm>
            <a:off x="5212080" y="815339"/>
            <a:ext cx="6858000" cy="5227321"/>
          </a:xfrm>
        </p:spPr>
        <p:txBody>
          <a:bodyPr>
            <a:noAutofit/>
          </a:bodyPr>
          <a:lstStyle/>
          <a:p>
            <a:pPr marL="0" indent="0">
              <a:lnSpc>
                <a:spcPct val="107000"/>
              </a:lnSpc>
              <a:spcAft>
                <a:spcPts val="800"/>
              </a:spcAft>
              <a:buNone/>
            </a:pPr>
            <a:r>
              <a:rPr lang="sl-SI" sz="2400" b="1" dirty="0">
                <a:ea typeface="Gill Sans MT" panose="020B0502020104020203" pitchFamily="34" charset="-18"/>
                <a:cs typeface="Times New Roman" panose="02020603050405020304" pitchFamily="18" charset="0"/>
              </a:rPr>
              <a:t>c) OTTOVI DVOMI</a:t>
            </a:r>
          </a:p>
          <a:p>
            <a:pPr>
              <a:lnSpc>
                <a:spcPct val="100000"/>
              </a:lnSpc>
              <a:spcBef>
                <a:spcPts val="0"/>
              </a:spcBef>
            </a:pPr>
            <a:r>
              <a:rPr lang="sl-SI" sz="2400" dirty="0">
                <a:ea typeface="Gill Sans MT" panose="020B0502020104020203" pitchFamily="34" charset="-18"/>
                <a:cs typeface="Times New Roman" panose="02020603050405020304" pitchFamily="18" charset="0"/>
              </a:rPr>
              <a:t>Zakaj Otto tak težko vidi, kaj je „prav“ in kaj „narobe“?</a:t>
            </a:r>
          </a:p>
          <a:p>
            <a:pPr>
              <a:lnSpc>
                <a:spcPct val="100000"/>
              </a:lnSpc>
              <a:spcBef>
                <a:spcPts val="0"/>
              </a:spcBef>
            </a:pPr>
            <a:r>
              <a:rPr lang="sl-SI" sz="2400" dirty="0">
                <a:ea typeface="Gill Sans MT" panose="020B0502020104020203" pitchFamily="34" charset="-18"/>
                <a:cs typeface="Times New Roman" panose="02020603050405020304" pitchFamily="18" charset="0"/>
              </a:rPr>
              <a:t>Zakaj na začetku noče pomagati? </a:t>
            </a:r>
          </a:p>
          <a:p>
            <a:pPr>
              <a:lnSpc>
                <a:spcPct val="100000"/>
              </a:lnSpc>
              <a:spcBef>
                <a:spcPts val="0"/>
              </a:spcBef>
            </a:pPr>
            <a:r>
              <a:rPr lang="sl-SI" sz="2400" dirty="0">
                <a:ea typeface="Gill Sans MT" panose="020B0502020104020203" pitchFamily="34" charset="-18"/>
                <a:cs typeface="Times New Roman" panose="02020603050405020304" pitchFamily="18" charset="0"/>
              </a:rPr>
              <a:t>Zakaj </a:t>
            </a:r>
            <a:r>
              <a:rPr lang="sl-SI" sz="2400" dirty="0" err="1">
                <a:ea typeface="Gill Sans MT" panose="020B0502020104020203" pitchFamily="34" charset="-18"/>
                <a:cs typeface="Times New Roman" panose="02020603050405020304" pitchFamily="18" charset="0"/>
              </a:rPr>
              <a:t>Gerda</a:t>
            </a:r>
            <a:r>
              <a:rPr lang="sl-SI" sz="2400" dirty="0">
                <a:ea typeface="Gill Sans MT" panose="020B0502020104020203" pitchFamily="34" charset="-18"/>
                <a:cs typeface="Times New Roman" panose="02020603050405020304" pitchFamily="18" charset="0"/>
              </a:rPr>
              <a:t> tako zelo dobro ve, kaj je treba narediti?</a:t>
            </a:r>
          </a:p>
          <a:p>
            <a:pPr>
              <a:lnSpc>
                <a:spcPct val="100000"/>
              </a:lnSpc>
              <a:spcBef>
                <a:spcPts val="0"/>
              </a:spcBef>
            </a:pPr>
            <a:r>
              <a:rPr lang="sl-SI" sz="2400" dirty="0">
                <a:ea typeface="Gill Sans MT" panose="020B0502020104020203" pitchFamily="34" charset="-18"/>
                <a:cs typeface="Times New Roman" panose="02020603050405020304" pitchFamily="18" charset="0"/>
              </a:rPr>
              <a:t>Kako človek spremeni svoje mnenje? Kako začnemo pomagati drugim?</a:t>
            </a:r>
          </a:p>
          <a:p>
            <a:pPr>
              <a:lnSpc>
                <a:spcPct val="100000"/>
              </a:lnSpc>
              <a:spcBef>
                <a:spcPts val="0"/>
              </a:spcBef>
            </a:pPr>
            <a:endParaRPr lang="sl-SI" sz="2400" dirty="0"/>
          </a:p>
          <a:p>
            <a:pPr marL="0" indent="0">
              <a:buNone/>
            </a:pPr>
            <a:r>
              <a:rPr lang="sl-SI" sz="2400" b="1" dirty="0"/>
              <a:t>d) SKRIVANJE</a:t>
            </a:r>
            <a:endParaRPr lang="sl-SI" sz="2400" dirty="0"/>
          </a:p>
          <a:p>
            <a:r>
              <a:rPr lang="sl-SI" sz="2400" dirty="0"/>
              <a:t>V kaj se v filmu spremeni otroška igra?</a:t>
            </a:r>
          </a:p>
          <a:p>
            <a:r>
              <a:rPr lang="sl-SI" sz="2400" dirty="0"/>
              <a:t>Se spomniš prizorov, ko so se otroci skrivali?</a:t>
            </a:r>
          </a:p>
          <a:p>
            <a:r>
              <a:rPr lang="sl-SI" sz="2400" dirty="0"/>
              <a:t>Kaj vse se še skriva in prikriva v filmu? Zakaj?</a:t>
            </a:r>
          </a:p>
        </p:txBody>
      </p:sp>
    </p:spTree>
    <p:extLst>
      <p:ext uri="{BB962C8B-B14F-4D97-AF65-F5344CB8AC3E}">
        <p14:creationId xmlns:p14="http://schemas.microsoft.com/office/powerpoint/2010/main" val="47138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artisticMarker/>
                    </a14:imgEffect>
                    <a14:imgEffect>
                      <a14:brightnessContrast bright="8000" contrast="2300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90E7C64-48F3-4A63-90F9-7FA24C077CF9}"/>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398B31F4-B70C-4F69-B987-F8CAA60085C5}"/>
              </a:ext>
            </a:extLst>
          </p:cNvPr>
          <p:cNvSpPr>
            <a:spLocks noGrp="1"/>
          </p:cNvSpPr>
          <p:nvPr>
            <p:ph idx="1"/>
          </p:nvPr>
        </p:nvSpPr>
        <p:spPr/>
        <p:txBody>
          <a:bodyPr/>
          <a:lstStyle/>
          <a:p>
            <a:pPr fontAlgn="base"/>
            <a:r>
              <a:rPr lang="sv-SE" dirty="0">
                <a:solidFill>
                  <a:srgbClr val="000000"/>
                </a:solidFill>
                <a:latin typeface="Gill Sans MT" panose="020B0502020104020203" pitchFamily="34" charset="-18"/>
              </a:rPr>
              <a:t>Delavnica pred ogledom filma 9.00-10.15 </a:t>
            </a:r>
          </a:p>
          <a:p>
            <a:pPr fontAlgn="base"/>
            <a:r>
              <a:rPr lang="sv-SE" dirty="0">
                <a:solidFill>
                  <a:srgbClr val="000000"/>
                </a:solidFill>
                <a:latin typeface="Gill Sans MT" panose="020B0502020104020203" pitchFamily="34" charset="-18"/>
              </a:rPr>
              <a:t>Malica 10.15-10.30 </a:t>
            </a:r>
            <a:endParaRPr lang="sl-SI" dirty="0">
              <a:solidFill>
                <a:srgbClr val="000000"/>
              </a:solidFill>
              <a:latin typeface="Gill Sans MT" panose="020B0502020104020203" pitchFamily="34" charset="-18"/>
            </a:endParaRPr>
          </a:p>
          <a:p>
            <a:pPr fontAlgn="base"/>
            <a:endParaRPr lang="sv-SE" dirty="0">
              <a:solidFill>
                <a:srgbClr val="000000"/>
              </a:solidFill>
              <a:latin typeface="Gill Sans MT" panose="020B0502020104020203" pitchFamily="34" charset="-18"/>
            </a:endParaRPr>
          </a:p>
          <a:p>
            <a:pPr fontAlgn="base"/>
            <a:r>
              <a:rPr lang="sv-SE" dirty="0">
                <a:solidFill>
                  <a:srgbClr val="000000"/>
                </a:solidFill>
                <a:latin typeface="Gill Sans MT" panose="020B0502020104020203" pitchFamily="34" charset="-18"/>
              </a:rPr>
              <a:t>Prihod pred Kinodvor 10.50 </a:t>
            </a:r>
          </a:p>
          <a:p>
            <a:pPr fontAlgn="base"/>
            <a:r>
              <a:rPr lang="sv-SE" dirty="0">
                <a:solidFill>
                  <a:srgbClr val="FF0000"/>
                </a:solidFill>
                <a:latin typeface="Gill Sans MT" panose="020B0502020104020203" pitchFamily="34" charset="-18"/>
              </a:rPr>
              <a:t>Ogled 11.00-12.35 (96 min) </a:t>
            </a:r>
            <a:endParaRPr lang="sl-SI" dirty="0">
              <a:solidFill>
                <a:srgbClr val="FF0000"/>
              </a:solidFill>
              <a:latin typeface="Gill Sans MT" panose="020B0502020104020203" pitchFamily="34" charset="-18"/>
            </a:endParaRPr>
          </a:p>
          <a:p>
            <a:pPr fontAlgn="base"/>
            <a:endParaRPr lang="sv-SE" dirty="0">
              <a:solidFill>
                <a:srgbClr val="000000"/>
              </a:solidFill>
              <a:latin typeface="Gill Sans MT" panose="020B0502020104020203" pitchFamily="34" charset="-18"/>
            </a:endParaRPr>
          </a:p>
          <a:p>
            <a:pPr fontAlgn="base"/>
            <a:r>
              <a:rPr lang="sv-SE" dirty="0">
                <a:solidFill>
                  <a:srgbClr val="000000"/>
                </a:solidFill>
                <a:latin typeface="Gill Sans MT" panose="020B0502020104020203" pitchFamily="34" charset="-18"/>
              </a:rPr>
              <a:t>Kosilo 12.50 </a:t>
            </a:r>
            <a:r>
              <a:rPr lang="sl-SI" dirty="0"/>
              <a:t>(7. razred); 6. razred kosilo ob 13h </a:t>
            </a:r>
            <a:endParaRPr lang="sv-SE" dirty="0">
              <a:solidFill>
                <a:srgbClr val="000000"/>
              </a:solidFill>
              <a:latin typeface="Gill Sans MT" panose="020B0502020104020203" pitchFamily="34" charset="-18"/>
            </a:endParaRPr>
          </a:p>
          <a:p>
            <a:pPr fontAlgn="base"/>
            <a:r>
              <a:rPr lang="sl-SI" dirty="0">
                <a:solidFill>
                  <a:srgbClr val="7030A0"/>
                </a:solidFill>
                <a:latin typeface="WordVisi_MSFontService"/>
              </a:rPr>
              <a:t>Izbirni predmeti za 7. razred SO</a:t>
            </a:r>
            <a:endParaRPr lang="sl-SI" dirty="0"/>
          </a:p>
        </p:txBody>
      </p:sp>
    </p:spTree>
    <p:extLst>
      <p:ext uri="{BB962C8B-B14F-4D97-AF65-F5344CB8AC3E}">
        <p14:creationId xmlns:p14="http://schemas.microsoft.com/office/powerpoint/2010/main" val="190171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Marker/>
                    </a14:imgEffect>
                    <a14:imgEffect>
                      <a14:saturation sat="9900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3EC0998-DEDD-441C-8E95-72B4CB01A8D0}"/>
              </a:ext>
            </a:extLst>
          </p:cNvPr>
          <p:cNvSpPr>
            <a:spLocks noGrp="1"/>
          </p:cNvSpPr>
          <p:nvPr>
            <p:ph type="title"/>
          </p:nvPr>
        </p:nvSpPr>
        <p:spPr>
          <a:xfrm>
            <a:off x="363583" y="989965"/>
            <a:ext cx="11902440" cy="1325563"/>
          </a:xfrm>
        </p:spPr>
        <p:txBody>
          <a:bodyPr>
            <a:normAutofit/>
          </a:bodyPr>
          <a:lstStyle/>
          <a:p>
            <a:pPr fontAlgn="base"/>
            <a:r>
              <a:rPr lang="sl-SI" sz="5400" b="1" dirty="0">
                <a:solidFill>
                  <a:srgbClr val="B61E42"/>
                </a:solidFill>
                <a:latin typeface="Gill Sans MT" panose="020B0502020104020203" pitchFamily="34" charset="-18"/>
              </a:rPr>
              <a:t>PREKO MEJE</a:t>
            </a:r>
            <a:r>
              <a:rPr lang="sl-SI" sz="5400" dirty="0">
                <a:solidFill>
                  <a:srgbClr val="B61E42"/>
                </a:solidFill>
                <a:latin typeface="Gill Sans MT" panose="020B0502020104020203" pitchFamily="34" charset="-18"/>
              </a:rPr>
              <a:t> </a:t>
            </a:r>
            <a:r>
              <a:rPr lang="sl-SI" dirty="0">
                <a:solidFill>
                  <a:srgbClr val="B61E42"/>
                </a:solidFill>
                <a:latin typeface="Gill Sans MT" panose="020B0502020104020203" pitchFamily="34" charset="-18"/>
              </a:rPr>
              <a:t> </a:t>
            </a:r>
            <a:endParaRPr lang="sl-SI" dirty="0">
              <a:solidFill>
                <a:srgbClr val="000000"/>
              </a:solidFill>
              <a:latin typeface="Segoe UI" panose="020B0502040204020203" pitchFamily="34" charset="0"/>
            </a:endParaRPr>
          </a:p>
        </p:txBody>
      </p:sp>
      <p:sp>
        <p:nvSpPr>
          <p:cNvPr id="3" name="Označba mesta vsebine 2">
            <a:extLst>
              <a:ext uri="{FF2B5EF4-FFF2-40B4-BE49-F238E27FC236}">
                <a16:creationId xmlns:a16="http://schemas.microsoft.com/office/drawing/2014/main" id="{B860770A-18FE-4E9E-B810-5300231A0B8F}"/>
              </a:ext>
            </a:extLst>
          </p:cNvPr>
          <p:cNvSpPr>
            <a:spLocks noGrp="1"/>
          </p:cNvSpPr>
          <p:nvPr>
            <p:ph idx="1"/>
          </p:nvPr>
        </p:nvSpPr>
        <p:spPr>
          <a:xfrm>
            <a:off x="363583" y="2682240"/>
            <a:ext cx="11584577" cy="6610003"/>
          </a:xfrm>
        </p:spPr>
        <p:txBody>
          <a:bodyPr>
            <a:normAutofit/>
          </a:bodyPr>
          <a:lstStyle/>
          <a:p>
            <a:pPr marL="514350" indent="-514350" fontAlgn="base">
              <a:buFont typeface="+mj-lt"/>
              <a:buAutoNum type="arabicPeriod"/>
            </a:pPr>
            <a:r>
              <a:rPr lang="sl-SI" sz="4000" b="1" dirty="0">
                <a:solidFill>
                  <a:srgbClr val="7030A0"/>
                </a:solidFill>
                <a:latin typeface="Gill Sans MT" panose="020B0502020104020203" pitchFamily="34" charset="-18"/>
              </a:rPr>
              <a:t>Napovednik filma:</a:t>
            </a:r>
          </a:p>
          <a:p>
            <a:pPr marL="0" indent="0" fontAlgn="base">
              <a:buNone/>
            </a:pPr>
            <a:r>
              <a:rPr lang="sl-SI" sz="4000" u="sng" dirty="0">
                <a:hlinkClick r:id="rId4"/>
              </a:rPr>
              <a:t> https://www.youtube.com/watch?v=kB-kvin1X54</a:t>
            </a:r>
            <a:r>
              <a:rPr lang="sl-SI" sz="4000" dirty="0"/>
              <a:t> </a:t>
            </a:r>
          </a:p>
          <a:p>
            <a:pPr marL="0" indent="0" fontAlgn="base">
              <a:buNone/>
            </a:pPr>
            <a:endParaRPr lang="sl-SI" dirty="0"/>
          </a:p>
          <a:p>
            <a:endParaRPr lang="sl-SI" dirty="0"/>
          </a:p>
        </p:txBody>
      </p:sp>
    </p:spTree>
    <p:extLst>
      <p:ext uri="{BB962C8B-B14F-4D97-AF65-F5344CB8AC3E}">
        <p14:creationId xmlns:p14="http://schemas.microsoft.com/office/powerpoint/2010/main" val="243225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3448AE68-B4AB-4D4E-8E23-A8A8F939DF8F}"/>
              </a:ext>
            </a:extLst>
          </p:cNvPr>
          <p:cNvSpPr>
            <a:spLocks noGrp="1"/>
          </p:cNvSpPr>
          <p:nvPr>
            <p:ph idx="1"/>
          </p:nvPr>
        </p:nvSpPr>
        <p:spPr>
          <a:xfrm>
            <a:off x="274320" y="362585"/>
            <a:ext cx="10515600" cy="4351338"/>
          </a:xfrm>
        </p:spPr>
        <p:txBody>
          <a:bodyPr>
            <a:normAutofit/>
          </a:bodyPr>
          <a:lstStyle/>
          <a:p>
            <a:pPr marL="0" indent="0" fontAlgn="base">
              <a:buNone/>
            </a:pPr>
            <a:r>
              <a:rPr lang="sl-SI" b="1" dirty="0">
                <a:solidFill>
                  <a:srgbClr val="6411A0"/>
                </a:solidFill>
                <a:latin typeface="Gill Sans MT" panose="020B0502020104020203" pitchFamily="34" charset="-18"/>
              </a:rPr>
              <a:t>2. Ugibanje o vsebini filma</a:t>
            </a:r>
            <a:r>
              <a:rPr lang="sl-SI" dirty="0">
                <a:solidFill>
                  <a:srgbClr val="6411A0"/>
                </a:solidFill>
                <a:latin typeface="Gill Sans MT" panose="020B0502020104020203" pitchFamily="34" charset="-18"/>
              </a:rPr>
              <a:t> </a:t>
            </a:r>
            <a:endParaRPr lang="sl-SI" dirty="0"/>
          </a:p>
          <a:p>
            <a:pPr fontAlgn="base"/>
            <a:r>
              <a:rPr lang="sl-SI" dirty="0"/>
              <a:t>Kje in kdaj se film dogaja (jezik)? </a:t>
            </a:r>
          </a:p>
          <a:p>
            <a:pPr fontAlgn="base"/>
            <a:endParaRPr lang="sl-SI" dirty="0"/>
          </a:p>
          <a:p>
            <a:pPr fontAlgn="base"/>
            <a:endParaRPr lang="sl-SI" dirty="0"/>
          </a:p>
          <a:p>
            <a:pPr marL="0" indent="0" fontAlgn="base">
              <a:buNone/>
            </a:pPr>
            <a:r>
              <a:rPr lang="sl-SI" dirty="0"/>
              <a:t> Norveška med 2. svetovno vojno. </a:t>
            </a:r>
          </a:p>
          <a:p>
            <a:pPr marL="0" indent="0" fontAlgn="base">
              <a:buNone/>
            </a:pPr>
            <a:endParaRPr lang="sl-SI" dirty="0"/>
          </a:p>
          <a:p>
            <a:endParaRPr lang="sl-SI" dirty="0"/>
          </a:p>
        </p:txBody>
      </p:sp>
      <p:pic>
        <p:nvPicPr>
          <p:cNvPr id="4" name="Slika 3">
            <a:extLst>
              <a:ext uri="{FF2B5EF4-FFF2-40B4-BE49-F238E27FC236}">
                <a16:creationId xmlns:a16="http://schemas.microsoft.com/office/drawing/2014/main" id="{D1362395-2D3E-4E59-943C-41917DC8D1F4}"/>
              </a:ext>
            </a:extLst>
          </p:cNvPr>
          <p:cNvPicPr>
            <a:picLocks noChangeAspect="1"/>
          </p:cNvPicPr>
          <p:nvPr/>
        </p:nvPicPr>
        <p:blipFill>
          <a:blip r:embed="rId2"/>
          <a:stretch>
            <a:fillRect/>
          </a:stretch>
        </p:blipFill>
        <p:spPr>
          <a:xfrm>
            <a:off x="5532120" y="477520"/>
            <a:ext cx="4603577" cy="5577840"/>
          </a:xfrm>
          <a:prstGeom prst="rect">
            <a:avLst/>
          </a:prstGeom>
          <a:effectLst>
            <a:glow rad="228600">
              <a:schemeClr val="accent5">
                <a:satMod val="175000"/>
                <a:alpha val="40000"/>
              </a:schemeClr>
            </a:glow>
          </a:effectLst>
          <a:scene3d>
            <a:camera prst="isometricOffAxis2Left"/>
            <a:lightRig rig="threePt" dir="t"/>
          </a:scene3d>
        </p:spPr>
      </p:pic>
      <p:cxnSp>
        <p:nvCxnSpPr>
          <p:cNvPr id="6" name="Raven puščični povezovalnik 5">
            <a:extLst>
              <a:ext uri="{FF2B5EF4-FFF2-40B4-BE49-F238E27FC236}">
                <a16:creationId xmlns:a16="http://schemas.microsoft.com/office/drawing/2014/main" id="{076771FF-EB7B-41DC-9DDA-98B32BDAB6F1}"/>
              </a:ext>
            </a:extLst>
          </p:cNvPr>
          <p:cNvCxnSpPr/>
          <p:nvPr/>
        </p:nvCxnSpPr>
        <p:spPr>
          <a:xfrm flipV="1">
            <a:off x="5262880" y="2326640"/>
            <a:ext cx="2326640" cy="2946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8316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490D1104-9B1F-4BCD-AF65-D5CD5646A716}"/>
              </a:ext>
            </a:extLst>
          </p:cNvPr>
          <p:cNvSpPr>
            <a:spLocks noGrp="1"/>
          </p:cNvSpPr>
          <p:nvPr>
            <p:ph idx="1"/>
          </p:nvPr>
        </p:nvSpPr>
        <p:spPr>
          <a:xfrm>
            <a:off x="205740" y="504825"/>
            <a:ext cx="11859260" cy="4130675"/>
          </a:xfrm>
        </p:spPr>
        <p:txBody>
          <a:bodyPr/>
          <a:lstStyle/>
          <a:p>
            <a:pPr fontAlgn="base"/>
            <a:r>
              <a:rPr lang="sl-SI" sz="3600" dirty="0"/>
              <a:t>Kdo so glavni junaki filma? </a:t>
            </a:r>
          </a:p>
          <a:p>
            <a:pPr marL="0" indent="0" fontAlgn="base">
              <a:buNone/>
            </a:pPr>
            <a:r>
              <a:rPr lang="sl-SI" dirty="0"/>
              <a:t>Otroci.</a:t>
            </a:r>
          </a:p>
          <a:p>
            <a:pPr marL="0" indent="0" fontAlgn="base">
              <a:buNone/>
            </a:pPr>
            <a:endParaRPr lang="sl-SI" dirty="0"/>
          </a:p>
          <a:p>
            <a:pPr fontAlgn="base"/>
            <a:r>
              <a:rPr lang="sl-SI" sz="3600" dirty="0"/>
              <a:t>Kaj so po vašem mnenju glavne teme filma?  </a:t>
            </a:r>
          </a:p>
          <a:p>
            <a:pPr fontAlgn="base"/>
            <a:r>
              <a:rPr lang="sl-SI" dirty="0"/>
              <a:t>Glavne teme: Bežanje, pomoč drugim, odporniško gibanje med drugo svetovno vojno, nacionalsocializem, manjkajoči starši, bratje in sestre, kaj je “prav”, zaupanje, oproščanje, opravičenje. </a:t>
            </a:r>
          </a:p>
          <a:p>
            <a:endParaRPr lang="sl-SI" dirty="0"/>
          </a:p>
        </p:txBody>
      </p:sp>
    </p:spTree>
    <p:extLst>
      <p:ext uri="{BB962C8B-B14F-4D97-AF65-F5344CB8AC3E}">
        <p14:creationId xmlns:p14="http://schemas.microsoft.com/office/powerpoint/2010/main" val="17854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8B6F1BAE-79E7-4BF9-B4E6-B4C436EB6D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085" y="-1"/>
            <a:ext cx="12190915" cy="6858000"/>
          </a:xfrm>
          <a:prstGeom prst="rect">
            <a:avLst/>
          </a:prstGeom>
        </p:spPr>
      </p:pic>
      <p:sp>
        <p:nvSpPr>
          <p:cNvPr id="3" name="Označba mesta vsebine 2">
            <a:extLst>
              <a:ext uri="{FF2B5EF4-FFF2-40B4-BE49-F238E27FC236}">
                <a16:creationId xmlns:a16="http://schemas.microsoft.com/office/drawing/2014/main" id="{13043F53-B2FE-4950-803A-B63293E69017}"/>
              </a:ext>
            </a:extLst>
          </p:cNvPr>
          <p:cNvSpPr>
            <a:spLocks noGrp="1"/>
          </p:cNvSpPr>
          <p:nvPr>
            <p:ph idx="1"/>
          </p:nvPr>
        </p:nvSpPr>
        <p:spPr>
          <a:xfrm>
            <a:off x="198120" y="182880"/>
            <a:ext cx="11719560" cy="6675119"/>
          </a:xfrm>
        </p:spPr>
        <p:txBody>
          <a:bodyPr>
            <a:normAutofit lnSpcReduction="10000"/>
          </a:bodyPr>
          <a:lstStyle/>
          <a:p>
            <a:pPr marL="0" lvl="0" indent="0">
              <a:lnSpc>
                <a:spcPct val="107000"/>
              </a:lnSpc>
              <a:spcAft>
                <a:spcPts val="800"/>
              </a:spcAft>
              <a:buNone/>
            </a:pPr>
            <a:r>
              <a:rPr lang="sl-SI" b="1" dirty="0">
                <a:solidFill>
                  <a:srgbClr val="6411A0"/>
                </a:solidFill>
                <a:latin typeface="Gill Sans MT" panose="020B0502020104020203" pitchFamily="34" charset="-18"/>
                <a:ea typeface="Gill Sans MT" panose="020B0502020104020203" pitchFamily="34" charset="-18"/>
                <a:cs typeface="Times New Roman" panose="02020603050405020304" pitchFamily="18" charset="0"/>
              </a:rPr>
              <a:t>3. Zgodovinsko ozadje- Druga svetovna vojna in judje na Norveškem</a:t>
            </a:r>
          </a:p>
          <a:p>
            <a:pPr marL="0" lvl="0" indent="0">
              <a:lnSpc>
                <a:spcPct val="107000"/>
              </a:lnSpc>
              <a:spcAft>
                <a:spcPts val="800"/>
              </a:spcAft>
              <a:buNone/>
            </a:pPr>
            <a:endParaRPr lang="sl-SI" sz="100" b="1" dirty="0">
              <a:solidFill>
                <a:srgbClr val="6411A0"/>
              </a:solidFill>
              <a:latin typeface="Gill Sans MT" panose="020B0502020104020203" pitchFamily="34" charset="-18"/>
              <a:ea typeface="Gill Sans MT" panose="020B0502020104020203" pitchFamily="34" charset="-18"/>
              <a:cs typeface="Times New Roman" panose="02020603050405020304" pitchFamily="18" charset="0"/>
            </a:endParaRPr>
          </a:p>
          <a:p>
            <a:pPr marL="0" indent="0">
              <a:buNone/>
            </a:pPr>
            <a:r>
              <a:rPr lang="sl-SI" dirty="0"/>
              <a:t>Druga svetovna vojna se je odvijala med1939 in 1945. Začela se je s Hitlerjevim napadom na Poljsko. Nekatere države (npr. Švedska in Švica) so razglasile nevtralnost, saj so upale, da se bodo s tem izognile napadu Nemčije. To je storila tudi Norveška, vendar jo je Nemčija leta 1940 vseeno napadla.</a:t>
            </a:r>
          </a:p>
          <a:p>
            <a:pPr marL="0" indent="0">
              <a:buNone/>
            </a:pPr>
            <a:r>
              <a:rPr lang="sl-SI" dirty="0"/>
              <a:t>Za Hitlerja so bili Nemci pripadniki večvredne arijske rase. Verjel je, da so judje, Slovani (v to skupino spadamo tudi Slovenci), Romi, pa tudi temnopolti, ljudje mešanih korenin, invalidi, homoseksualci, ljudje s psihičnimi težavami, manjvredni in se jih je potrebno znebiti. Nemški nacistični režim naj bi bil odgovoren za približno 17 milijonov smrti.</a:t>
            </a:r>
          </a:p>
          <a:p>
            <a:pPr marL="0" indent="0">
              <a:buNone/>
            </a:pPr>
            <a:r>
              <a:rPr lang="sl-SI" dirty="0"/>
              <a:t>V času okrog 2. svetovne vojne je na Norveškem živelo približno 2000 judov. Ko so državo zasedli nacisti, so jih začeli neusmiljeno preganjati. Zasegli so jim premoženje, jim odvzeli potne liste, mnoge so ubili ali jih odpeljali v taborišča. Edina rešitev je bil beg preko meje, na nevtralno Švedsko, in to je uspelo približno 900 norveškim judom. Pri tem so jim pogosto pomagali člani norveškega odporniškega gibanja, ki so se borili proti nacizmu.</a:t>
            </a:r>
          </a:p>
          <a:p>
            <a:pPr marL="0" lvl="0" indent="0">
              <a:lnSpc>
                <a:spcPct val="107000"/>
              </a:lnSpc>
              <a:spcAft>
                <a:spcPts val="800"/>
              </a:spcAft>
              <a:buNone/>
            </a:pPr>
            <a:endParaRPr lang="sl-SI" sz="2000" dirty="0">
              <a:latin typeface="Gill Sans MT" panose="020B0502020104020203" pitchFamily="34" charset="-18"/>
              <a:ea typeface="Gill Sans MT" panose="020B0502020104020203" pitchFamily="34" charset="-18"/>
              <a:cs typeface="Times New Roman" panose="02020603050405020304" pitchFamily="18" charset="0"/>
            </a:endParaRPr>
          </a:p>
          <a:p>
            <a:endParaRPr lang="sl-SI" dirty="0"/>
          </a:p>
        </p:txBody>
      </p:sp>
      <p:pic>
        <p:nvPicPr>
          <p:cNvPr id="4" name="Slika 3">
            <a:extLst>
              <a:ext uri="{FF2B5EF4-FFF2-40B4-BE49-F238E27FC236}">
                <a16:creationId xmlns:a16="http://schemas.microsoft.com/office/drawing/2014/main" id="{51203909-02F5-4263-BE3C-B7752C730E20}"/>
              </a:ext>
            </a:extLst>
          </p:cNvPr>
          <p:cNvPicPr>
            <a:picLocks noChangeAspect="1"/>
          </p:cNvPicPr>
          <p:nvPr/>
        </p:nvPicPr>
        <p:blipFill>
          <a:blip r:embed="rId4"/>
          <a:stretch>
            <a:fillRect/>
          </a:stretch>
        </p:blipFill>
        <p:spPr>
          <a:xfrm flipH="1">
            <a:off x="11288697" y="5535053"/>
            <a:ext cx="908383" cy="1322947"/>
          </a:xfrm>
          <a:prstGeom prst="rect">
            <a:avLst/>
          </a:prstGeom>
        </p:spPr>
      </p:pic>
    </p:spTree>
    <p:extLst>
      <p:ext uri="{BB962C8B-B14F-4D97-AF65-F5344CB8AC3E}">
        <p14:creationId xmlns:p14="http://schemas.microsoft.com/office/powerpoint/2010/main" val="271940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
                                            <p:txEl>
                                              <p:pRg st="2" end="2"/>
                                            </p:txEl>
                                          </p:spTgt>
                                        </p:tgtEl>
                                      </p:cBhvr>
                                    </p:animEffect>
                                    <p:set>
                                      <p:cBhvr>
                                        <p:cTn id="12" dur="1" fill="hold">
                                          <p:stCondLst>
                                            <p:cond delay="499"/>
                                          </p:stCondLst>
                                        </p:cTn>
                                        <p:tgtEl>
                                          <p:spTgt spid="3">
                                            <p:txEl>
                                              <p:pRg st="2" end="2"/>
                                            </p:txEl>
                                          </p:spTgt>
                                        </p:tgtEl>
                                        <p:attrNameLst>
                                          <p:attrName>style.visibility</p:attrName>
                                        </p:attrNameLst>
                                      </p:cBhvr>
                                      <p:to>
                                        <p:strVal val="hidden"/>
                                      </p:to>
                                    </p:set>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p:tgtEl>
                                          <p:spTgt spid="3">
                                            <p:txEl>
                                              <p:pRg st="3" end="3"/>
                                            </p:txEl>
                                          </p:spTgt>
                                        </p:tgtEl>
                                        <p:attrNameLst>
                                          <p:attrName>ppt_y</p:attrName>
                                        </p:attrNameLst>
                                      </p:cBhvr>
                                      <p:tavLst>
                                        <p:tav tm="0">
                                          <p:val>
                                            <p:strVal val="ppt_y"/>
                                          </p:val>
                                        </p:tav>
                                        <p:tav tm="100000">
                                          <p:val>
                                            <p:strVal val="1+ppt_h/2"/>
                                          </p:val>
                                        </p:tav>
                                      </p:tavLst>
                                    </p:anim>
                                    <p:set>
                                      <p:cBhvr>
                                        <p:cTn id="22" dur="1" fill="hold">
                                          <p:stCondLst>
                                            <p:cond delay="499"/>
                                          </p:stCondLst>
                                        </p:cTn>
                                        <p:tgtEl>
                                          <p:spTgt spid="3">
                                            <p:txEl>
                                              <p:pRg st="3" end="3"/>
                                            </p:txEl>
                                          </p:spTgt>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212435" y="200891"/>
            <a:ext cx="11979565" cy="4909272"/>
          </a:xfrm>
        </p:spPr>
        <p:txBody>
          <a:bodyPr>
            <a:normAutofit/>
          </a:bodyPr>
          <a:lstStyle/>
          <a:p>
            <a:pPr marL="0" lvl="0" indent="0">
              <a:lnSpc>
                <a:spcPct val="107000"/>
              </a:lnSpc>
              <a:spcAft>
                <a:spcPts val="800"/>
              </a:spcAft>
              <a:buNone/>
            </a:pPr>
            <a:r>
              <a:rPr lang="sl-SI" sz="3600" b="1" dirty="0">
                <a:solidFill>
                  <a:srgbClr val="7030A0"/>
                </a:solidFill>
                <a:latin typeface="Gill Sans MT" panose="020B0502020104020203" pitchFamily="34" charset="-18"/>
                <a:ea typeface="Gill Sans MT" panose="020B0502020104020203" pitchFamily="34" charset="-18"/>
                <a:cs typeface="Times New Roman" panose="02020603050405020304" pitchFamily="18" charset="0"/>
              </a:rPr>
              <a:t>4. Delo po skupinah:</a:t>
            </a:r>
            <a:endParaRPr lang="sl-SI" dirty="0">
              <a:latin typeface="Gill Sans MT" panose="020B0502020104020203" pitchFamily="34" charset="-18"/>
              <a:ea typeface="Gill Sans MT" panose="020B0502020104020203" pitchFamily="34" charset="-18"/>
              <a:cs typeface="Times New Roman" panose="02020603050405020304" pitchFamily="18" charset="0"/>
            </a:endParaRPr>
          </a:p>
          <a:p>
            <a:pPr fontAlgn="base"/>
            <a:endParaRPr lang="sl-SI" sz="3600" dirty="0"/>
          </a:p>
          <a:p>
            <a:pPr lvl="0"/>
            <a:r>
              <a:rPr lang="sl-SI" sz="3600" dirty="0"/>
              <a:t>Kakšna, menite, je zgodba in zakaj se film imenuje </a:t>
            </a:r>
            <a:r>
              <a:rPr lang="sl-SI" sz="3600" i="1" dirty="0"/>
              <a:t>Preko meje</a:t>
            </a:r>
            <a:r>
              <a:rPr lang="sl-SI" sz="3600" dirty="0"/>
              <a:t>? Na čem je poudarek? Kako se film zaključi?</a:t>
            </a:r>
          </a:p>
          <a:p>
            <a:pPr marL="0" indent="0" fontAlgn="base">
              <a:buNone/>
            </a:pPr>
            <a:endParaRPr lang="sl-SI" sz="3600" dirty="0"/>
          </a:p>
          <a:p>
            <a:pPr fontAlgn="base"/>
            <a:r>
              <a:rPr lang="sl-SI" sz="3600" dirty="0"/>
              <a:t>Po skupinah sestavite zgodbo. Nato svojo zgodbo predstavite. </a:t>
            </a:r>
          </a:p>
        </p:txBody>
      </p:sp>
    </p:spTree>
    <p:extLst>
      <p:ext uri="{BB962C8B-B14F-4D97-AF65-F5344CB8AC3E}">
        <p14:creationId xmlns:p14="http://schemas.microsoft.com/office/powerpoint/2010/main" val="299155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4855" y="1"/>
            <a:ext cx="10515600" cy="863599"/>
          </a:xfrm>
        </p:spPr>
        <p:txBody>
          <a:bodyPr>
            <a:normAutofit/>
          </a:bodyPr>
          <a:lstStyle/>
          <a:p>
            <a:pPr algn="ctr"/>
            <a:r>
              <a:rPr lang="sl-SI" sz="5400" b="1" dirty="0">
                <a:solidFill>
                  <a:srgbClr val="7030A0"/>
                </a:solidFill>
              </a:rPr>
              <a:t>Vsebina</a:t>
            </a:r>
            <a:r>
              <a:rPr lang="sl-SI" sz="3600" dirty="0"/>
              <a:t> </a:t>
            </a:r>
          </a:p>
        </p:txBody>
      </p:sp>
      <p:sp>
        <p:nvSpPr>
          <p:cNvPr id="3" name="Označba mesta vsebine 2"/>
          <p:cNvSpPr>
            <a:spLocks noGrp="1"/>
          </p:cNvSpPr>
          <p:nvPr>
            <p:ph idx="1"/>
          </p:nvPr>
        </p:nvSpPr>
        <p:spPr>
          <a:xfrm>
            <a:off x="53340" y="863600"/>
            <a:ext cx="12085320" cy="6176963"/>
          </a:xfrm>
        </p:spPr>
        <p:txBody>
          <a:bodyPr>
            <a:normAutofit/>
          </a:bodyPr>
          <a:lstStyle/>
          <a:p>
            <a:r>
              <a:rPr lang="pl-PL" dirty="0"/>
              <a:t>THE CROSSING je zgodba o 10-letni Gerdi in njenem malo starejšem bratu Ottu, ki se odvija med drugo svetovno vojno. Njuni starši na skrivaj sodelujejo v norveškem odporniškem gibanju. Tik pred božičem leta 1942 starše aretirajo, tako da otroka ostaneta sama. Še isti dan pa najdeta doma v kleti Sarah in Daniela, ki se morata skrivati, ker sta Juda. V klet sta ju skrila Ottova in Gerdina starša. Hitro spoznata, da morata dokončati, kar sta začela starša in da morata Danielu in Sarah pomagati pobegniti iz nacistične Norveške v nevtralno Švedsko, kjer ju čaka njun oče. THE CROSSING je film o zaupanju, zvestobi in velikem pogumu najmlajših otrok. </a:t>
            </a:r>
          </a:p>
          <a:p>
            <a:endParaRPr lang="pl-PL" sz="400" dirty="0"/>
          </a:p>
          <a:p>
            <a:r>
              <a:rPr lang="sl-SI" b="1" dirty="0">
                <a:solidFill>
                  <a:srgbClr val="7030A0"/>
                </a:solidFill>
                <a:latin typeface="Gill Sans MT" panose="020B0502020104020203" pitchFamily="34" charset="-18"/>
                <a:ea typeface="Times New Roman" panose="02020603050405020304" pitchFamily="18" charset="0"/>
                <a:cs typeface="Times New Roman" panose="02020603050405020304" pitchFamily="18" charset="0"/>
              </a:rPr>
              <a:t>Film je prejel Evropsko nagrado mladega občinstva za najboljši film 2021. </a:t>
            </a:r>
            <a:endParaRPr lang="sl-SI" sz="1100" b="1" dirty="0">
              <a:solidFill>
                <a:srgbClr val="7030A0"/>
              </a:solidFill>
              <a:latin typeface="Gill Sans MT" panose="020B0502020104020203" pitchFamily="34" charset="-18"/>
              <a:ea typeface="Times New Roman" panose="02020603050405020304" pitchFamily="18" charset="0"/>
              <a:cs typeface="Times New Roman" panose="02020603050405020304" pitchFamily="18" charset="0"/>
            </a:endParaRPr>
          </a:p>
          <a:p>
            <a:r>
              <a:rPr lang="sl-SI" b="1" dirty="0">
                <a:solidFill>
                  <a:srgbClr val="7030A0"/>
                </a:solidFill>
                <a:latin typeface="Gill Sans MT" panose="020B0502020104020203" pitchFamily="34" charset="-18"/>
                <a:ea typeface="Times New Roman" panose="02020603050405020304" pitchFamily="18" charset="0"/>
                <a:cs typeface="Times New Roman" panose="02020603050405020304" pitchFamily="18" charset="0"/>
              </a:rPr>
              <a:t>Film je posnet po resničnih dogodkih.</a:t>
            </a:r>
            <a:endParaRPr lang="sl-SI" dirty="0">
              <a:solidFill>
                <a:srgbClr val="7030A0"/>
              </a:solidFill>
            </a:endParaRPr>
          </a:p>
        </p:txBody>
      </p:sp>
    </p:spTree>
    <p:extLst>
      <p:ext uri="{BB962C8B-B14F-4D97-AF65-F5344CB8AC3E}">
        <p14:creationId xmlns:p14="http://schemas.microsoft.com/office/powerpoint/2010/main" val="39214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MosiaicBubbles/>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6ECBF12-03A5-4CD1-B19B-3DA410AEE51B}"/>
              </a:ext>
            </a:extLst>
          </p:cNvPr>
          <p:cNvSpPr>
            <a:spLocks noGrp="1"/>
          </p:cNvSpPr>
          <p:nvPr>
            <p:ph type="title"/>
          </p:nvPr>
        </p:nvSpPr>
        <p:spPr>
          <a:xfrm>
            <a:off x="243840" y="-213995"/>
            <a:ext cx="11704320" cy="1325563"/>
          </a:xfrm>
        </p:spPr>
        <p:txBody>
          <a:bodyPr>
            <a:normAutofit fontScale="90000"/>
          </a:bodyPr>
          <a:lstStyle/>
          <a:p>
            <a:pPr lvl="0">
              <a:lnSpc>
                <a:spcPct val="107000"/>
              </a:lnSpc>
              <a:spcAft>
                <a:spcPts val="800"/>
              </a:spcAft>
            </a:pPr>
            <a:r>
              <a:rPr lang="sl-SI" b="1" dirty="0">
                <a:solidFill>
                  <a:srgbClr val="B71E42"/>
                </a:solidFill>
                <a:latin typeface="Gill Sans MT" panose="020B0502020104020203" pitchFamily="34" charset="-18"/>
                <a:ea typeface="Gill Sans MT" panose="020B0502020104020203" pitchFamily="34" charset="-18"/>
                <a:cs typeface="Times New Roman" panose="02020603050405020304" pitchFamily="18" charset="0"/>
              </a:rPr>
              <a:t>B. Potek dejavnosti po ogledu filma (na uri OS)</a:t>
            </a:r>
            <a:endParaRPr lang="sl-SI" sz="3600" dirty="0">
              <a:latin typeface="Gill Sans MT" panose="020B0502020104020203" pitchFamily="34" charset="-18"/>
              <a:ea typeface="Gill Sans MT" panose="020B0502020104020203" pitchFamily="34" charset="-18"/>
              <a:cs typeface="Times New Roman" panose="02020603050405020304" pitchFamily="18" charset="0"/>
            </a:endParaRPr>
          </a:p>
        </p:txBody>
      </p:sp>
      <p:sp>
        <p:nvSpPr>
          <p:cNvPr id="3" name="Označba mesta vsebine 2">
            <a:extLst>
              <a:ext uri="{FF2B5EF4-FFF2-40B4-BE49-F238E27FC236}">
                <a16:creationId xmlns:a16="http://schemas.microsoft.com/office/drawing/2014/main" id="{EFCD06CD-1510-4CA0-8771-E100A0137B03}"/>
              </a:ext>
            </a:extLst>
          </p:cNvPr>
          <p:cNvSpPr>
            <a:spLocks noGrp="1"/>
          </p:cNvSpPr>
          <p:nvPr>
            <p:ph idx="1"/>
          </p:nvPr>
        </p:nvSpPr>
        <p:spPr>
          <a:xfrm>
            <a:off x="243840" y="1030885"/>
            <a:ext cx="11704319" cy="5609272"/>
          </a:xfrm>
        </p:spPr>
        <p:txBody>
          <a:bodyPr>
            <a:normAutofit/>
          </a:bodyPr>
          <a:lstStyle/>
          <a:p>
            <a:pPr marL="342900" lvl="0" indent="-342900">
              <a:lnSpc>
                <a:spcPct val="107000"/>
              </a:lnSpc>
              <a:spcAft>
                <a:spcPts val="800"/>
              </a:spcAft>
              <a:buFont typeface="+mj-lt"/>
              <a:buAutoNum type="arabicPeriod"/>
            </a:pPr>
            <a:r>
              <a:rPr lang="sl-SI" sz="3200" b="1" dirty="0">
                <a:solidFill>
                  <a:srgbClr val="7030A0"/>
                </a:solidFill>
                <a:latin typeface="Gill Sans MT" panose="020B0502020104020203" pitchFamily="34" charset="-18"/>
                <a:ea typeface="Gill Sans MT" panose="020B0502020104020203" pitchFamily="34" charset="-18"/>
                <a:cs typeface="Times New Roman" panose="02020603050405020304" pitchFamily="18" charset="0"/>
              </a:rPr>
              <a:t>Splošni</a:t>
            </a:r>
            <a:r>
              <a:rPr lang="sl-SI" sz="3600" b="1" dirty="0">
                <a:solidFill>
                  <a:srgbClr val="7030A0"/>
                </a:solidFill>
                <a:latin typeface="Gill Sans MT" panose="020B0502020104020203" pitchFamily="34" charset="-18"/>
                <a:ea typeface="Gill Sans MT" panose="020B0502020104020203" pitchFamily="34" charset="-18"/>
                <a:cs typeface="Times New Roman" panose="02020603050405020304" pitchFamily="18" charset="0"/>
              </a:rPr>
              <a:t> vtisi: </a:t>
            </a:r>
          </a:p>
          <a:p>
            <a:pPr marL="0" lvl="0" indent="0">
              <a:lnSpc>
                <a:spcPct val="107000"/>
              </a:lnSpc>
              <a:spcAft>
                <a:spcPts val="800"/>
              </a:spcAft>
              <a:buNone/>
            </a:pPr>
            <a:r>
              <a:rPr lang="sl-SI" sz="3200" dirty="0">
                <a:latin typeface="Gill Sans MT" panose="020B0502020104020203" pitchFamily="34" charset="-18"/>
                <a:ea typeface="Gill Sans MT" panose="020B0502020104020203" pitchFamily="34" charset="-18"/>
                <a:cs typeface="Times New Roman" panose="02020603050405020304" pitchFamily="18" charset="0"/>
              </a:rPr>
              <a:t>Vam je bil film všeč? Zakaj (ne)?</a:t>
            </a:r>
          </a:p>
          <a:p>
            <a:pPr marL="0" indent="0" fontAlgn="base">
              <a:buNone/>
            </a:pPr>
            <a:endParaRPr lang="sl-SI" sz="300" dirty="0"/>
          </a:p>
          <a:p>
            <a:pPr marL="0" indent="0" fontAlgn="base">
              <a:buNone/>
            </a:pPr>
            <a:endParaRPr lang="sl-SI" sz="300" dirty="0"/>
          </a:p>
          <a:p>
            <a:pPr marL="0" lvl="0" indent="0">
              <a:lnSpc>
                <a:spcPct val="107000"/>
              </a:lnSpc>
              <a:spcAft>
                <a:spcPts val="800"/>
              </a:spcAft>
              <a:buNone/>
            </a:pPr>
            <a:r>
              <a:rPr lang="sl-SI" sz="3200" b="1" dirty="0">
                <a:solidFill>
                  <a:srgbClr val="7030A0"/>
                </a:solidFill>
                <a:latin typeface="Gill Sans MT" panose="020B0502020104020203" pitchFamily="34" charset="-18"/>
                <a:ea typeface="Gill Sans MT" panose="020B0502020104020203" pitchFamily="34" charset="-18"/>
                <a:cs typeface="Times New Roman" panose="02020603050405020304" pitchFamily="18" charset="0"/>
              </a:rPr>
              <a:t>2. Skupinski pogovor:</a:t>
            </a:r>
            <a:endParaRPr lang="sl-SI" sz="2400" dirty="0">
              <a:latin typeface="Gill Sans MT" panose="020B0502020104020203" pitchFamily="34" charset="-18"/>
              <a:ea typeface="Gill Sans MT" panose="020B0502020104020203" pitchFamily="34" charset="-18"/>
              <a:cs typeface="Times New Roman" panose="02020603050405020304" pitchFamily="18" charset="0"/>
            </a:endParaRPr>
          </a:p>
          <a:p>
            <a:pPr marL="0" indent="0">
              <a:buNone/>
            </a:pPr>
            <a:r>
              <a:rPr lang="sl-SI" sz="3200" dirty="0">
                <a:solidFill>
                  <a:srgbClr val="FF0000"/>
                </a:solidFill>
                <a:latin typeface="Gill Sans MT" panose="020B0502020104020203" pitchFamily="34" charset="-18"/>
                <a:ea typeface="Gill Sans MT" panose="020B0502020104020203" pitchFamily="34" charset="-18"/>
                <a:cs typeface="Times New Roman" panose="02020603050405020304" pitchFamily="18" charset="0"/>
              </a:rPr>
              <a:t>a. </a:t>
            </a:r>
            <a:r>
              <a:rPr lang="sl-SI" sz="3200" dirty="0">
                <a:latin typeface="Gill Sans MT" panose="020B0502020104020203" pitchFamily="34" charset="-18"/>
                <a:ea typeface="Gill Sans MT" panose="020B0502020104020203" pitchFamily="34" charset="-18"/>
                <a:cs typeface="Times New Roman" panose="02020603050405020304" pitchFamily="18" charset="0"/>
              </a:rPr>
              <a:t>Film se odvija na Norveškem med 2. svetovno vojno, leta 1942. </a:t>
            </a:r>
          </a:p>
          <a:p>
            <a:r>
              <a:rPr lang="sl-SI" sz="3200" dirty="0">
                <a:latin typeface="Gill Sans MT" panose="020B0502020104020203" pitchFamily="34" charset="-18"/>
                <a:ea typeface="Gill Sans MT" panose="020B0502020104020203" pitchFamily="34" charset="-18"/>
                <a:cs typeface="Times New Roman" panose="02020603050405020304" pitchFamily="18" charset="0"/>
              </a:rPr>
              <a:t>Ali se vam zdi, da bi se podobna zgodba (vojna, ljudje na begu, pomoč v stiski, zapuščeni otroci) lahko odvijala tudi nekje drugje v nekem drugem času? </a:t>
            </a:r>
          </a:p>
          <a:p>
            <a:r>
              <a:rPr lang="sl-SI" sz="3200" dirty="0">
                <a:solidFill>
                  <a:srgbClr val="FF0000"/>
                </a:solidFill>
                <a:latin typeface="Gill Sans MT" panose="020B0502020104020203" pitchFamily="34" charset="-18"/>
                <a:cs typeface="Times New Roman" panose="02020603050405020304" pitchFamily="18" charset="0"/>
              </a:rPr>
              <a:t>Ukrajina</a:t>
            </a:r>
          </a:p>
          <a:p>
            <a:endParaRPr lang="sl-SI" sz="3200" dirty="0">
              <a:solidFill>
                <a:srgbClr val="FF0000"/>
              </a:solidFill>
              <a:latin typeface="Gill Sans MT" panose="020B0502020104020203" pitchFamily="34" charset="-18"/>
              <a:cs typeface="Times New Roman" panose="02020603050405020304" pitchFamily="18" charset="0"/>
            </a:endParaRPr>
          </a:p>
          <a:p>
            <a:pPr marL="0" indent="0">
              <a:buNone/>
            </a:pPr>
            <a:endParaRPr lang="sl-SI" dirty="0">
              <a:solidFill>
                <a:srgbClr val="FF0000"/>
              </a:solidFill>
            </a:endParaRPr>
          </a:p>
        </p:txBody>
      </p:sp>
    </p:spTree>
    <p:extLst>
      <p:ext uri="{BB962C8B-B14F-4D97-AF65-F5344CB8AC3E}">
        <p14:creationId xmlns:p14="http://schemas.microsoft.com/office/powerpoint/2010/main" val="179547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3" dur="500"/>
                                        <p:tgtEl>
                                          <p:spTgt spid="3">
                                            <p:txEl>
                                              <p:pRg st="4" end="4"/>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6" dur="500"/>
                                        <p:tgtEl>
                                          <p:spTgt spid="3">
                                            <p:txEl>
                                              <p:pRg st="5" end="5"/>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19" dur="500"/>
                                        <p:tgtEl>
                                          <p:spTgt spid="3">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 calcmode="lin" valueType="num">
                                      <p:cBhvr>
                                        <p:cTn id="2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827</Words>
  <Application>Microsoft Office PowerPoint</Application>
  <PresentationFormat>Širokozaslonsko</PresentationFormat>
  <Paragraphs>85</Paragraphs>
  <Slides>14</Slides>
  <Notes>0</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14</vt:i4>
      </vt:variant>
    </vt:vector>
  </HeadingPairs>
  <TitlesOfParts>
    <vt:vector size="22" baseType="lpstr">
      <vt:lpstr>Arial</vt:lpstr>
      <vt:lpstr>Calibri</vt:lpstr>
      <vt:lpstr>Calibri Light</vt:lpstr>
      <vt:lpstr>Gill Sans MT</vt:lpstr>
      <vt:lpstr>Segoe UI</vt:lpstr>
      <vt:lpstr>Times New Roman</vt:lpstr>
      <vt:lpstr>WordVisi_MSFontService</vt:lpstr>
      <vt:lpstr>Officeova tema</vt:lpstr>
      <vt:lpstr>Preko meje, 6. in 7. razred</vt:lpstr>
      <vt:lpstr>PowerPointova predstavitev</vt:lpstr>
      <vt:lpstr>PREKO MEJE  </vt:lpstr>
      <vt:lpstr>PowerPointova predstavitev</vt:lpstr>
      <vt:lpstr>PowerPointova predstavitev</vt:lpstr>
      <vt:lpstr>PowerPointova predstavitev</vt:lpstr>
      <vt:lpstr>PowerPointova predstavitev</vt:lpstr>
      <vt:lpstr>Vsebina </vt:lpstr>
      <vt:lpstr>B. Potek dejavnosti po ogledu filma (na uri OS)</vt:lpstr>
      <vt:lpstr>PowerPointova predstavitev</vt:lpstr>
      <vt:lpstr>PowerPointova predstavitev</vt:lpstr>
      <vt:lpstr>PowerPointova predstavitev</vt:lpstr>
      <vt:lpstr>PowerPointova predstavitev</vt:lpstr>
      <vt:lpstr>3. Teme za delo po skupinah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Preko meje, 6. in 7. razred</dc:title>
  <dc:creator>Maruša Hribar</dc:creator>
  <cp:lastModifiedBy>Katarina Rigler Šilc</cp:lastModifiedBy>
  <cp:revision>29</cp:revision>
  <dcterms:created xsi:type="dcterms:W3CDTF">2022-03-14T12:32:03Z</dcterms:created>
  <dcterms:modified xsi:type="dcterms:W3CDTF">2022-03-24T11:46:39Z</dcterms:modified>
</cp:coreProperties>
</file>